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4.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 id="2147483918" r:id="rId15"/>
    <p:sldMasterId id="2147483943" r:id="rId16"/>
  </p:sldMasterIdLst>
  <p:notesMasterIdLst>
    <p:notesMasterId r:id="rId75"/>
  </p:notesMasterIdLst>
  <p:sldIdLst>
    <p:sldId id="263" r:id="rId17"/>
    <p:sldId id="282" r:id="rId18"/>
    <p:sldId id="3360" r:id="rId19"/>
    <p:sldId id="278" r:id="rId20"/>
    <p:sldId id="280" r:id="rId21"/>
    <p:sldId id="362" r:id="rId22"/>
    <p:sldId id="361" r:id="rId23"/>
    <p:sldId id="363" r:id="rId24"/>
    <p:sldId id="3435" r:id="rId25"/>
    <p:sldId id="364" r:id="rId26"/>
    <p:sldId id="365" r:id="rId27"/>
    <p:sldId id="448" r:id="rId28"/>
    <p:sldId id="315" r:id="rId29"/>
    <p:sldId id="2699" r:id="rId30"/>
    <p:sldId id="3422" r:id="rId31"/>
    <p:sldId id="1555" r:id="rId32"/>
    <p:sldId id="1743" r:id="rId33"/>
    <p:sldId id="318" r:id="rId34"/>
    <p:sldId id="319" r:id="rId35"/>
    <p:sldId id="320" r:id="rId36"/>
    <p:sldId id="321" r:id="rId37"/>
    <p:sldId id="453" r:id="rId38"/>
    <p:sldId id="3414" r:id="rId39"/>
    <p:sldId id="3415" r:id="rId40"/>
    <p:sldId id="3416" r:id="rId41"/>
    <p:sldId id="3417" r:id="rId42"/>
    <p:sldId id="3418" r:id="rId43"/>
    <p:sldId id="3430" r:id="rId44"/>
    <p:sldId id="377" r:id="rId45"/>
    <p:sldId id="3419" r:id="rId46"/>
    <p:sldId id="3420" r:id="rId47"/>
    <p:sldId id="1603" r:id="rId48"/>
    <p:sldId id="3421" r:id="rId49"/>
    <p:sldId id="1605" r:id="rId50"/>
    <p:sldId id="1604" r:id="rId51"/>
    <p:sldId id="1557" r:id="rId52"/>
    <p:sldId id="1607" r:id="rId53"/>
    <p:sldId id="1617" r:id="rId54"/>
    <p:sldId id="1606" r:id="rId55"/>
    <p:sldId id="1609" r:id="rId56"/>
    <p:sldId id="3433" r:id="rId57"/>
    <p:sldId id="3425" r:id="rId58"/>
    <p:sldId id="3378" r:id="rId59"/>
    <p:sldId id="3379" r:id="rId60"/>
    <p:sldId id="3432" r:id="rId61"/>
    <p:sldId id="3428" r:id="rId62"/>
    <p:sldId id="1553" r:id="rId63"/>
    <p:sldId id="1593" r:id="rId64"/>
    <p:sldId id="1594" r:id="rId65"/>
    <p:sldId id="3434" r:id="rId66"/>
    <p:sldId id="3412" r:id="rId67"/>
    <p:sldId id="1554" r:id="rId68"/>
    <p:sldId id="435" r:id="rId69"/>
    <p:sldId id="438" r:id="rId70"/>
    <p:sldId id="3423" r:id="rId71"/>
    <p:sldId id="481" r:id="rId72"/>
    <p:sldId id="3429" r:id="rId73"/>
    <p:sldId id="343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93"/>
    <p:restoredTop sz="80357"/>
  </p:normalViewPr>
  <p:slideViewPr>
    <p:cSldViewPr snapToGrid="0" snapToObjects="1">
      <p:cViewPr varScale="1">
        <p:scale>
          <a:sx n="142" d="100"/>
          <a:sy n="142" d="100"/>
        </p:scale>
        <p:origin x="19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9-01-09T16:18:22.429" v="1042" actId="2696"/>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pc:chgData name="Wood, Keith" userId="83168dcd-5f76-4902-bb11-2711d8c988ce" providerId="ADAL" clId="{216E38BA-D92A-484A-BE1C-2693E0FB2284}" dt="2019-01-09T15:05:11.125" v="932"/>
        <pc:sldMkLst>
          <pc:docMk/>
          <pc:sldMk cId="667409498" sldId="278"/>
        </pc:sldMkLst>
      </pc:sldChg>
      <pc:sldChg chg="add">
        <pc:chgData name="Wood, Keith" userId="83168dcd-5f76-4902-bb11-2711d8c988ce" providerId="ADAL" clId="{216E38BA-D92A-484A-BE1C-2693E0FB2284}" dt="2019-01-09T15:05:11.125" v="932"/>
        <pc:sldMkLst>
          <pc:docMk/>
          <pc:sldMk cId="2022289403" sldId="280"/>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modSp add">
        <pc:chgData name="Wood, Keith" userId="83168dcd-5f76-4902-bb11-2711d8c988ce" providerId="ADAL" clId="{216E38BA-D92A-484A-BE1C-2693E0FB2284}" dt="2019-01-09T15:06:51.666" v="1005" actId="20577"/>
        <pc:sldMkLst>
          <pc:docMk/>
          <pc:sldMk cId="4258770714" sldId="282"/>
        </pc:sldMkLst>
        <pc:spChg chg="mod">
          <ac:chgData name="Wood, Keith" userId="83168dcd-5f76-4902-bb11-2711d8c988ce" providerId="ADAL" clId="{216E38BA-D92A-484A-BE1C-2693E0FB2284}" dt="2019-01-09T15:06:22.404" v="945" actId="20577"/>
          <ac:spMkLst>
            <pc:docMk/>
            <pc:sldMk cId="4258770714" sldId="282"/>
            <ac:spMk id="2" creationId="{8E8FD6E2-9F16-4D4B-A9D7-6716B4BB8B61}"/>
          </ac:spMkLst>
        </pc:spChg>
        <pc:spChg chg="mod">
          <ac:chgData name="Wood, Keith" userId="83168dcd-5f76-4902-bb11-2711d8c988ce" providerId="ADAL" clId="{216E38BA-D92A-484A-BE1C-2693E0FB2284}" dt="2019-01-09T15:06:51.666" v="1005" actId="20577"/>
          <ac:spMkLst>
            <pc:docMk/>
            <pc:sldMk cId="4258770714" sldId="282"/>
            <ac:spMk id="3" creationId="{144368BA-12AC-FF41-AC7E-C2DBB2AE0C08}"/>
          </ac:spMkLst>
        </pc:spChg>
      </pc:sldChg>
      <pc:sldChg chg="add del">
        <pc:chgData name="Wood, Keith" userId="83168dcd-5f76-4902-bb11-2711d8c988ce" providerId="ADAL" clId="{216E38BA-D92A-484A-BE1C-2693E0FB2284}" dt="2019-01-09T16:15:23.235" v="1032" actId="2696"/>
        <pc:sldMkLst>
          <pc:docMk/>
          <pc:sldMk cId="1088550745" sldId="291"/>
        </pc:sldMkLst>
      </pc:sldChg>
      <pc:sldChg chg="add modTransition">
        <pc:chgData name="Wood, Keith" userId="83168dcd-5f76-4902-bb11-2711d8c988ce" providerId="ADAL" clId="{216E38BA-D92A-484A-BE1C-2693E0FB2284}" dt="2019-01-09T15:12:48.858" v="1028"/>
        <pc:sldMkLst>
          <pc:docMk/>
          <pc:sldMk cId="2837114483" sldId="315"/>
        </pc:sldMkLst>
      </pc:sldChg>
      <pc:sldChg chg="add">
        <pc:chgData name="Wood, Keith" userId="83168dcd-5f76-4902-bb11-2711d8c988ce" providerId="ADAL" clId="{216E38BA-D92A-484A-BE1C-2693E0FB2284}" dt="2019-01-09T15:05:11.125" v="932"/>
        <pc:sldMkLst>
          <pc:docMk/>
          <pc:sldMk cId="4153045117" sldId="316"/>
        </pc:sldMkLst>
      </pc:sldChg>
      <pc:sldChg chg="addSp modSp add">
        <pc:chgData name="Wood, Keith" userId="83168dcd-5f76-4902-bb11-2711d8c988ce" providerId="ADAL" clId="{216E38BA-D92A-484A-BE1C-2693E0FB2284}" dt="2019-01-09T15:10:14.745" v="1025"/>
        <pc:sldMkLst>
          <pc:docMk/>
          <pc:sldMk cId="813866674" sldId="361"/>
        </pc:sldMkLst>
        <pc:spChg chg="add mod">
          <ac:chgData name="Wood, Keith" userId="83168dcd-5f76-4902-bb11-2711d8c988ce" providerId="ADAL" clId="{216E38BA-D92A-484A-BE1C-2693E0FB2284}" dt="2019-01-09T15:10:14.745" v="1025"/>
          <ac:spMkLst>
            <pc:docMk/>
            <pc:sldMk cId="813866674" sldId="361"/>
            <ac:spMk id="3" creationId="{CEFC1103-55A3-8942-8184-B35E3813E4AE}"/>
          </ac:spMkLst>
        </pc:spChg>
      </pc:sldChg>
      <pc:sldChg chg="add">
        <pc:chgData name="Wood, Keith" userId="83168dcd-5f76-4902-bb11-2711d8c988ce" providerId="ADAL" clId="{216E38BA-D92A-484A-BE1C-2693E0FB2284}" dt="2019-01-09T15:05:11.125" v="932"/>
        <pc:sldMkLst>
          <pc:docMk/>
          <pc:sldMk cId="2608993040" sldId="362"/>
        </pc:sldMkLst>
      </pc:sldChg>
      <pc:sldChg chg="add">
        <pc:chgData name="Wood, Keith" userId="83168dcd-5f76-4902-bb11-2711d8c988ce" providerId="ADAL" clId="{216E38BA-D92A-484A-BE1C-2693E0FB2284}" dt="2019-01-09T15:09:44.969" v="1024"/>
        <pc:sldMkLst>
          <pc:docMk/>
          <pc:sldMk cId="1264139867" sldId="363"/>
        </pc:sldMkLst>
      </pc:sldChg>
      <pc:sldChg chg="add">
        <pc:chgData name="Wood, Keith" userId="83168dcd-5f76-4902-bb11-2711d8c988ce" providerId="ADAL" clId="{216E38BA-D92A-484A-BE1C-2693E0FB2284}" dt="2019-01-09T15:09:44.969" v="1024"/>
        <pc:sldMkLst>
          <pc:docMk/>
          <pc:sldMk cId="347282285" sldId="364"/>
        </pc:sldMkLst>
      </pc:sldChg>
      <pc:sldChg chg="add">
        <pc:chgData name="Wood, Keith" userId="83168dcd-5f76-4902-bb11-2711d8c988ce" providerId="ADAL" clId="{216E38BA-D92A-484A-BE1C-2693E0FB2284}" dt="2019-01-09T15:09:44.969" v="1024"/>
        <pc:sldMkLst>
          <pc:docMk/>
          <pc:sldMk cId="2086094684" sldId="365"/>
        </pc:sldMkLst>
      </pc:sldChg>
      <pc:sldChg chg="add">
        <pc:chgData name="Wood, Keith" userId="83168dcd-5f76-4902-bb11-2711d8c988ce" providerId="ADAL" clId="{216E38BA-D92A-484A-BE1C-2693E0FB2284}" dt="2019-01-09T15:32:22.227" v="1031"/>
        <pc:sldMkLst>
          <pc:docMk/>
          <pc:sldMk cId="255288589" sldId="377"/>
        </pc:sldMkLst>
      </pc:sldChg>
      <pc:sldChg chg="add del">
        <pc:chgData name="Wood, Keith" userId="83168dcd-5f76-4902-bb11-2711d8c988ce" providerId="ADAL" clId="{216E38BA-D92A-484A-BE1C-2693E0FB2284}" dt="2019-01-09T15:32:12.376" v="1030"/>
        <pc:sldMkLst>
          <pc:docMk/>
          <pc:sldMk cId="1701102066" sldId="377"/>
        </pc:sldMkLst>
      </pc:sldChg>
      <pc:sldChg chg="add">
        <pc:chgData name="Wood, Keith" userId="83168dcd-5f76-4902-bb11-2711d8c988ce" providerId="ADAL" clId="{216E38BA-D92A-484A-BE1C-2693E0FB2284}" dt="2018-11-30T17:28:43.086" v="291"/>
        <pc:sldMkLst>
          <pc:docMk/>
          <pc:sldMk cId="3822394188" sldId="413"/>
        </pc:sldMkLst>
      </pc:sldChg>
      <pc:sldChg chg="del">
        <pc:chgData name="Wood, Keith" userId="83168dcd-5f76-4902-bb11-2711d8c988ce" providerId="ADAL" clId="{216E38BA-D92A-484A-BE1C-2693E0FB2284}" dt="2019-01-09T15:07:07.358" v="1006" actId="2696"/>
        <pc:sldMkLst>
          <pc:docMk/>
          <pc:sldMk cId="2221347874" sldId="447"/>
        </pc:sldMkLst>
      </pc:sldChg>
      <pc:sldChg chg="ord">
        <pc:chgData name="Wood, Keith" userId="83168dcd-5f76-4902-bb11-2711d8c988ce" providerId="ADAL" clId="{216E38BA-D92A-484A-BE1C-2693E0FB2284}" dt="2019-01-09T15:10:46.251" v="1027"/>
        <pc:sldMkLst>
          <pc:docMk/>
          <pc:sldMk cId="4185258192" sldId="448"/>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del">
        <pc:chgData name="Wood, Keith" userId="83168dcd-5f76-4902-bb11-2711d8c988ce" providerId="ADAL" clId="{216E38BA-D92A-484A-BE1C-2693E0FB2284}" dt="2019-01-09T16:17:12.808" v="1037" actId="2696"/>
        <pc:sldMkLst>
          <pc:docMk/>
          <pc:sldMk cId="3473756431" sldId="1601"/>
        </pc:sldMkLst>
      </pc:sldChg>
      <pc:sldChg chg="add del">
        <pc:chgData name="Wood, Keith" userId="83168dcd-5f76-4902-bb11-2711d8c988ce" providerId="ADAL" clId="{216E38BA-D92A-484A-BE1C-2693E0FB2284}" dt="2019-01-09T16:17:22.996" v="1038" actId="2696"/>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del">
        <pc:chgData name="Wood, Keith" userId="83168dcd-5f76-4902-bb11-2711d8c988ce" providerId="ADAL" clId="{216E38BA-D92A-484A-BE1C-2693E0FB2284}" dt="2019-01-09T16:17:58.278" v="1041" actId="2696"/>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del">
        <pc:chgData name="Wood, Keith" userId="83168dcd-5f76-4902-bb11-2711d8c988ce" providerId="ADAL" clId="{216E38BA-D92A-484A-BE1C-2693E0FB2284}" dt="2019-01-09T16:18:22.429" v="1042" actId="2696"/>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modSp add">
        <pc:chgData name="Wood, Keith" userId="83168dcd-5f76-4902-bb11-2711d8c988ce" providerId="ADAL" clId="{216E38BA-D92A-484A-BE1C-2693E0FB2284}" dt="2019-01-09T16:17:45.648" v="1040" actId="20577"/>
        <pc:sldMkLst>
          <pc:docMk/>
          <pc:sldMk cId="3042238744" sldId="1617"/>
        </pc:sldMkLst>
        <pc:spChg chg="mod">
          <ac:chgData name="Wood, Keith" userId="83168dcd-5f76-4902-bb11-2711d8c988ce" providerId="ADAL" clId="{216E38BA-D92A-484A-BE1C-2693E0FB2284}" dt="2019-01-09T16:17:45.648" v="1040" actId="20577"/>
          <ac:spMkLst>
            <pc:docMk/>
            <pc:sldMk cId="3042238744" sldId="1617"/>
            <ac:spMk id="2" creationId="{B267564A-E1F4-4924-BA90-59E9C9C231B2}"/>
          </ac:spMkLst>
        </pc:spChg>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9-01-09T15:08:35.290" v="1022" actId="27636"/>
        <pc:sldMkLst>
          <pc:docMk/>
          <pc:sldMk cId="11206273" sldId="3360"/>
        </pc:sldMkLst>
        <pc:spChg chg="add mod">
          <ac:chgData name="Wood, Keith" userId="83168dcd-5f76-4902-bb11-2711d8c988ce" providerId="ADAL" clId="{216E38BA-D92A-484A-BE1C-2693E0FB2284}" dt="2019-01-09T15:08:35.290" v="1022" actId="27636"/>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del">
        <pc:chgData name="Wood, Keith" userId="83168dcd-5f76-4902-bb11-2711d8c988ce" providerId="ADAL" clId="{216E38BA-D92A-484A-BE1C-2693E0FB2284}" dt="2019-01-09T16:15:46.605" v="1033" actId="2696"/>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Chg chg="add">
        <pc:chgData name="Wood, Keith" userId="83168dcd-5f76-4902-bb11-2711d8c988ce" providerId="ADAL" clId="{216E38BA-D92A-484A-BE1C-2693E0FB2284}" dt="2019-01-09T16:16:58.590" v="1036"/>
        <pc:sldMkLst>
          <pc:docMk/>
          <pc:sldMk cId="661663090" sldId="3434"/>
        </pc:sldMkLst>
      </pc:sldChg>
      <pc:sldChg chg="add del">
        <pc:chgData name="Wood, Keith" userId="83168dcd-5f76-4902-bb11-2711d8c988ce" providerId="ADAL" clId="{216E38BA-D92A-484A-BE1C-2693E0FB2284}" dt="2019-01-09T16:16:54.901" v="1035"/>
        <pc:sldMkLst>
          <pc:docMk/>
          <pc:sldMk cId="1580130219" sldId="3434"/>
        </pc:sldMkLst>
      </pc:sldChg>
      <pc:sldChg chg="add del">
        <pc:chgData name="Wood, Keith" userId="83168dcd-5f76-4902-bb11-2711d8c988ce" providerId="ADAL" clId="{216E38BA-D92A-484A-BE1C-2693E0FB2284}" dt="2019-01-09T15:08:48.987" v="1023" actId="2696"/>
        <pc:sldMkLst>
          <pc:docMk/>
          <pc:sldMk cId="1622982283" sldId="3434"/>
        </pc:sldMkLst>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SldLayout">
        <pc:chgData name="Wood, Keith" userId="83168dcd-5f76-4902-bb11-2711d8c988ce" providerId="ADAL" clId="{216E38BA-D92A-484A-BE1C-2693E0FB2284}" dt="2019-01-09T15:07:07.361" v="1007" actId="2696"/>
        <pc:sldMasterMkLst>
          <pc:docMk/>
          <pc:sldMasterMk cId="780674345" sldId="2147483660"/>
        </pc:sldMasterMkLst>
        <pc:sldLayoutChg chg="del">
          <pc:chgData name="Wood, Keith" userId="83168dcd-5f76-4902-bb11-2711d8c988ce" providerId="ADAL" clId="{216E38BA-D92A-484A-BE1C-2693E0FB2284}" dt="2019-01-09T15:07:07.361" v="1007" actId="2696"/>
          <pc:sldLayoutMkLst>
            <pc:docMk/>
            <pc:sldMasterMk cId="780674345" sldId="2147483660"/>
            <pc:sldLayoutMk cId="505377591" sldId="2147483674"/>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 Id="rId4" Type="http://schemas.openxmlformats.org/officeDocument/2006/relationships/image" Target="../media/image13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 Id="rId4" Type="http://schemas.openxmlformats.org/officeDocument/2006/relationships/image" Target="../media/image1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4/26/19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4.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22</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4/26/19 10:29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42</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57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629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65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Background</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Situation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Solution Vision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(first application to use TDA’s new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dirty="0" err="1">
                <a:solidFill>
                  <a:schemeClr val="tx1"/>
                </a:solidFill>
                <a:effectLst/>
                <a:latin typeface="+mn-lt"/>
                <a:ea typeface="+mn-ea"/>
                <a:cs typeface="+mn-cs"/>
              </a:rPr>
              <a:t>quizes</a:t>
            </a:r>
            <a:r>
              <a:rPr lang="en-US" sz="1200" kern="1200" dirty="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dirty="0" err="1">
                <a:solidFill>
                  <a:schemeClr val="tx1"/>
                </a:solidFill>
                <a:effectLst/>
                <a:latin typeface="+mn-lt"/>
                <a:ea typeface="+mn-ea"/>
                <a:cs typeface="+mn-cs"/>
              </a:rPr>
              <a:t>LifeFolio</a:t>
            </a:r>
            <a:r>
              <a:rPr lang="en-US" sz="1200" kern="1200" dirty="0">
                <a:solidFill>
                  <a:schemeClr val="tx1"/>
                </a:solidFill>
                <a:effectLst/>
                <a:latin typeface="+mn-lt"/>
                <a:ea typeface="+mn-ea"/>
                <a:cs typeface="+mn-cs"/>
              </a:rPr>
              <a:t> for social financial content,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chat bot runs on an Azure App Service connected to Cosmos DB for bot state,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for caching/inter process locking, Blob Storage for dynamically rendered content storage, Application Insights for detailed telemetry tracking, LUIS for Natural Language Understanding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for cross-channel, rich FAQ. LUIS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dirty="0" err="1">
                <a:solidFill>
                  <a:schemeClr val="tx1"/>
                </a:solidFill>
                <a:effectLst/>
                <a:latin typeface="+mn-lt"/>
                <a:ea typeface="+mn-ea"/>
                <a:cs typeface="+mn-cs"/>
              </a:rPr>
              <a:t>BotBuilder</a:t>
            </a:r>
            <a:r>
              <a:rPr lang="en-US" sz="1200" kern="1200" dirty="0">
                <a:solidFill>
                  <a:schemeClr val="tx1"/>
                </a:solidFill>
                <a:effectLst/>
                <a:latin typeface="+mn-lt"/>
                <a:ea typeface="+mn-ea"/>
                <a:cs typeface="+mn-cs"/>
              </a:rPr>
              <a:t> Tools that allow LUIS model management using .</a:t>
            </a:r>
            <a:r>
              <a:rPr lang="en-US" sz="1200" kern="1200" dirty="0" err="1">
                <a:solidFill>
                  <a:schemeClr val="tx1"/>
                </a:solidFill>
                <a:effectLst/>
                <a:latin typeface="+mn-lt"/>
                <a:ea typeface="+mn-ea"/>
                <a:cs typeface="+mn-cs"/>
              </a:rPr>
              <a:t>lu</a:t>
            </a:r>
            <a:r>
              <a:rPr lang="en-US" sz="1200" kern="1200" dirty="0">
                <a:solidFill>
                  <a:schemeClr val="tx1"/>
                </a:solidFill>
                <a:effectLst/>
                <a:latin typeface="+mn-lt"/>
                <a:ea typeface="+mn-ea"/>
                <a:cs typeface="+mn-cs"/>
              </a:rPr>
              <a:t> files in git for easy diff tracking and version management.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15</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4/26/19 10:29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4/26/19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4/26/19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4/26/19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4/26/19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4/26/19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4/26/19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4/26/19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4/26/19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4/26/19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4/26/19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4/26/19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4/26/19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26/04/2019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4/26/19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4/26/19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4/26/19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10" Type="http://schemas.openxmlformats.org/officeDocument/2006/relationships/image" Target="../media/image32.png"/><Relationship Id="rId4" Type="http://schemas.openxmlformats.org/officeDocument/2006/relationships/slideLayout" Target="../slideLayouts/slideLayout158.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image" Target="../media/image12.emf"/><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theme" Target="../theme/theme1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image" Target="../media/image39.emf"/><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theme" Target="../theme/theme12.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image" Target="../media/image47.png"/><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theme" Target="../theme/theme1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2.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image" Target="../media/image12.emf"/><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5.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theme" Target="../theme/theme16.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image" Target="../media/image58.png"/><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image" Target="../media/image18.png"/><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4.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9.png"/><Relationship Id="rId5" Type="http://schemas.openxmlformats.org/officeDocument/2006/relationships/slideLayout" Target="../slideLayouts/slideLayout82.xml"/><Relationship Id="rId10" Type="http://schemas.openxmlformats.org/officeDocument/2006/relationships/image" Target="../media/image18.png"/><Relationship Id="rId4" Type="http://schemas.openxmlformats.org/officeDocument/2006/relationships/slideLayout" Target="../slideLayouts/slideLayout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image" Target="../media/image12.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theme" Target="../theme/theme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7.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theme" Target="../theme/theme9.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4/26/19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75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4/26/19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4/26/19</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portal.azur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9.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89.png"/><Relationship Id="rId1" Type="http://schemas.openxmlformats.org/officeDocument/2006/relationships/slideLayout" Target="../slideLayouts/slideLayout279.xml"/><Relationship Id="rId6" Type="http://schemas.openxmlformats.org/officeDocument/2006/relationships/image" Target="../media/image91.png"/><Relationship Id="rId5" Type="http://schemas.microsoft.com/office/2007/relationships/hdphoto" Target="../media/hdphoto11.wdp"/><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63.xml"/><Relationship Id="rId7" Type="http://schemas.openxmlformats.org/officeDocument/2006/relationships/image" Target="../media/image97.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6.emf"/><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notesSlide" Target="../notesSlides/notesSlide5.xml"/><Relationship Id="rId9" Type="http://schemas.openxmlformats.org/officeDocument/2006/relationships/image" Target="../media/image99.png"/></Relationships>
</file>

<file path=ppt/slides/_rels/slide1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sv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116.png"/><Relationship Id="rId3" Type="http://schemas.openxmlformats.org/officeDocument/2006/relationships/notesSlide" Target="../notesSlides/notesSlide9.xml"/><Relationship Id="rId7" Type="http://schemas.openxmlformats.org/officeDocument/2006/relationships/image" Target="../media/image113.png"/><Relationship Id="rId12" Type="http://schemas.microsoft.com/office/2007/relationships/hdphoto" Target="../media/hdphoto16.wdp"/><Relationship Id="rId2" Type="http://schemas.openxmlformats.org/officeDocument/2006/relationships/slideLayout" Target="../slideLayouts/slideLayout241.xml"/><Relationship Id="rId16" Type="http://schemas.microsoft.com/office/2007/relationships/hdphoto" Target="../media/hdphoto18.wdp"/><Relationship Id="rId1" Type="http://schemas.openxmlformats.org/officeDocument/2006/relationships/tags" Target="../tags/tag1.xml"/><Relationship Id="rId6" Type="http://schemas.microsoft.com/office/2007/relationships/hdphoto" Target="../media/hdphoto13.wdp"/><Relationship Id="rId11" Type="http://schemas.openxmlformats.org/officeDocument/2006/relationships/image" Target="../media/image115.png"/><Relationship Id="rId5" Type="http://schemas.openxmlformats.org/officeDocument/2006/relationships/image" Target="../media/image112.png"/><Relationship Id="rId15" Type="http://schemas.openxmlformats.org/officeDocument/2006/relationships/image" Target="../media/image117.png"/><Relationship Id="rId10" Type="http://schemas.microsoft.com/office/2007/relationships/hdphoto" Target="../media/hdphoto15.wdp"/><Relationship Id="rId4" Type="http://schemas.openxmlformats.org/officeDocument/2006/relationships/image" Target="../media/image111.jpg"/><Relationship Id="rId9" Type="http://schemas.openxmlformats.org/officeDocument/2006/relationships/image" Target="../media/image114.png"/><Relationship Id="rId14" Type="http://schemas.microsoft.com/office/2007/relationships/hdphoto" Target="../media/hdphoto17.wdp"/></Relationships>
</file>

<file path=ppt/slides/_rels/slide1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1.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2.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2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3.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63.xml"/><Relationship Id="rId5" Type="http://schemas.openxmlformats.org/officeDocument/2006/relationships/image" Target="../media/image123.png"/><Relationship Id="rId4" Type="http://schemas.openxmlformats.org/officeDocument/2006/relationships/image" Target="../media/image122.png"/></Relationships>
</file>

<file path=ppt/slides/_rels/slide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xml"/><Relationship Id="rId1" Type="http://schemas.openxmlformats.org/officeDocument/2006/relationships/slideLayout" Target="../slideLayouts/slideLayout121.xml"/><Relationship Id="rId5" Type="http://schemas.openxmlformats.org/officeDocument/2006/relationships/image" Target="../media/image126.png"/><Relationship Id="rId4" Type="http://schemas.openxmlformats.org/officeDocument/2006/relationships/image" Target="../media/image125.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7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2.xml"/><Relationship Id="rId1" Type="http://schemas.openxmlformats.org/officeDocument/2006/relationships/slideLayout" Target="../slideLayouts/slideLayout272.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10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0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6.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7.xml"/><Relationship Id="rId1" Type="http://schemas.openxmlformats.org/officeDocument/2006/relationships/slideLayout" Target="../slideLayouts/slideLayout10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9.png"/><Relationship Id="rId1" Type="http://schemas.openxmlformats.org/officeDocument/2006/relationships/slideLayout" Target="../slideLayouts/slideLayout272.xml"/><Relationship Id="rId6" Type="http://schemas.openxmlformats.org/officeDocument/2006/relationships/image" Target="../media/image71.png"/><Relationship Id="rId5" Type="http://schemas.microsoft.com/office/2007/relationships/hdphoto" Target="../media/hdphoto2.wdp"/><Relationship Id="rId4" Type="http://schemas.openxmlformats.org/officeDocument/2006/relationships/image" Target="../media/image70.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0.xml"/><Relationship Id="rId1" Type="http://schemas.openxmlformats.org/officeDocument/2006/relationships/slideLayout" Target="../slideLayouts/slideLayout104.xml"/></Relationships>
</file>

<file path=ppt/slides/_rels/slide41.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1.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16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5.xml"/></Relationships>
</file>

<file path=ppt/slides/_rels/slide45.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5.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77.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279.xml"/><Relationship Id="rId6" Type="http://schemas.openxmlformats.org/officeDocument/2006/relationships/image" Target="../media/image76.png"/><Relationship Id="rId11" Type="http://schemas.microsoft.com/office/2007/relationships/hdphoto" Target="../media/hdphoto8.wdp"/><Relationship Id="rId5" Type="http://schemas.openxmlformats.org/officeDocument/2006/relationships/image" Target="../media/image75.png"/><Relationship Id="rId15" Type="http://schemas.openxmlformats.org/officeDocument/2006/relationships/image" Target="../media/image81.png"/><Relationship Id="rId10" Type="http://schemas.openxmlformats.org/officeDocument/2006/relationships/image" Target="../media/image78.png"/><Relationship Id="rId4" Type="http://schemas.openxmlformats.org/officeDocument/2006/relationships/image" Target="../media/image74.jpeg"/><Relationship Id="rId9" Type="http://schemas.microsoft.com/office/2007/relationships/hdphoto" Target="../media/hdphoto7.wdp"/><Relationship Id="rId14" Type="http://schemas.openxmlformats.org/officeDocument/2006/relationships/image" Target="../media/image8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104.xml"/><Relationship Id="rId6" Type="http://schemas.openxmlformats.org/officeDocument/2006/relationships/image" Target="../media/image136.jpg"/><Relationship Id="rId5" Type="http://schemas.openxmlformats.org/officeDocument/2006/relationships/image" Target="../media/image135.jpg"/><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41.xml"/><Relationship Id="rId1" Type="http://schemas.openxmlformats.org/officeDocument/2006/relationships/slideLayout" Target="../slideLayouts/slideLayout10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2.xml"/><Relationship Id="rId1" Type="http://schemas.openxmlformats.org/officeDocument/2006/relationships/slideLayout" Target="../slideLayouts/slideLayout109.xml"/><Relationship Id="rId4" Type="http://schemas.openxmlformats.org/officeDocument/2006/relationships/image" Target="../media/image14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6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6.png"/><Relationship Id="rId4"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159.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7.xml.rels><?xml version="1.0" encoding="UTF-8" standalone="yes"?>
<Relationships xmlns="http://schemas.openxmlformats.org/package/2006/relationships"><Relationship Id="rId3" Type="http://schemas.openxmlformats.org/officeDocument/2006/relationships/hyperlink" Target="https://insightdi.github.io/" TargetMode="External"/><Relationship Id="rId2" Type="http://schemas.openxmlformats.org/officeDocument/2006/relationships/notesSlide" Target="../notesSlides/notesSlide46.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7.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72.xml"/></Relationships>
</file>

<file path=ppt/slides/_rels/slide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416442"/>
            <a:ext cx="11728224" cy="5199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WIFI Connection Instructions: </a:t>
            </a:r>
            <a:br>
              <a:rPr kumimoji="0" lang="en-US" sz="2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Light" panose="020B0502040204020203" pitchFamily="34" charset="0"/>
              </a:rPr>
              <a:t>CSG_TRAINING</a:t>
            </a: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Password: </a:t>
            </a:r>
            <a:r>
              <a:rPr kumimoji="0" lang="en-US" sz="2400" b="1"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cincinnatiroyals</a:t>
            </a: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indent="-174625" defTabSz="896386">
              <a:buFont typeface="Arial" panose="020B0604020202020204" pitchFamily="34" charset="0"/>
              <a:buChar char="•"/>
              <a:defRPr/>
            </a:pPr>
            <a:r>
              <a:rPr lang="en-US" sz="24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Install Visual Studio 2017 or VS Code</a:t>
            </a:r>
            <a:endParaRPr lang="en-US" sz="2400"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4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400" b="1" dirty="0">
                <a:solidFill>
                  <a:prstClr val="black"/>
                </a:solidFill>
                <a:latin typeface="Segoe UI" panose="020B0502040204020203" pitchFamily="34" charset="0"/>
                <a:cs typeface="Segoe UI" panose="020B0502040204020203" pitchFamily="34" charset="0"/>
              </a:rPr>
              <a:t>from </a:t>
            </a:r>
            <a:r>
              <a:rPr lang="en-US" sz="2400" b="1" dirty="0">
                <a:solidFill>
                  <a:prstClr val="black"/>
                </a:solidFill>
                <a:latin typeface="Segoe UI" panose="020B0502040204020203" pitchFamily="34" charset="0"/>
                <a:cs typeface="Segoe UI" panose="020B0502040204020203" pitchFamily="34" charset="0"/>
                <a:hlinkClick r:id="rId3" invalidUrl="https:///"/>
              </a:rPr>
              <a:t>https://</a:t>
            </a:r>
            <a:r>
              <a:rPr lang="en-US" sz="2400" b="1" dirty="0" err="1">
                <a:solidFill>
                  <a:prstClr val="black"/>
                </a:solidFill>
                <a:latin typeface="Segoe UI" panose="020B0502040204020203" pitchFamily="34" charset="0"/>
                <a:cs typeface="Segoe UI" panose="020B0502040204020203" pitchFamily="34" charset="0"/>
              </a:rPr>
              <a:t>github.com</a:t>
            </a:r>
            <a:r>
              <a:rPr lang="en-US" sz="2400" b="1" dirty="0">
                <a:solidFill>
                  <a:prstClr val="black"/>
                </a:solidFill>
                <a:latin typeface="Segoe UI" panose="020B0502040204020203" pitchFamily="34" charset="0"/>
                <a:cs typeface="Segoe UI" panose="020B0502040204020203" pitchFamily="34" charset="0"/>
              </a:rPr>
              <a:t>/</a:t>
            </a:r>
            <a:r>
              <a:rPr lang="en-US" sz="2400" b="1" dirty="0" err="1">
                <a:solidFill>
                  <a:prstClr val="black"/>
                </a:solidFill>
                <a:latin typeface="Segoe UI" panose="020B0502040204020203" pitchFamily="34" charset="0"/>
                <a:cs typeface="Segoe UI" panose="020B0502040204020203" pitchFamily="34" charset="0"/>
              </a:rPr>
              <a:t>InsightDI</a:t>
            </a:r>
            <a:r>
              <a:rPr lang="en-US" sz="2400" b="1" dirty="0">
                <a:solidFill>
                  <a:prstClr val="black"/>
                </a:solidFill>
                <a:latin typeface="Segoe UI" panose="020B0502040204020203" pitchFamily="34" charset="0"/>
                <a:cs typeface="Segoe UI" panose="020B0502040204020203" pitchFamily="34" charset="0"/>
              </a:rPr>
              <a:t>/</a:t>
            </a:r>
            <a:r>
              <a:rPr lang="en-US" sz="2400" b="1" dirty="0" err="1">
                <a:solidFill>
                  <a:prstClr val="black"/>
                </a:solidFill>
                <a:latin typeface="Segoe UI" panose="020B0502040204020203" pitchFamily="34" charset="0"/>
                <a:cs typeface="Segoe UI" panose="020B0502040204020203" pitchFamily="34" charset="0"/>
              </a:rPr>
              <a:t>LearnAI</a:t>
            </a:r>
            <a:r>
              <a:rPr lang="en-US" sz="2400" b="1" dirty="0">
                <a:solidFill>
                  <a:prstClr val="black"/>
                </a:solidFill>
                <a:latin typeface="Segoe UI" panose="020B0502040204020203" pitchFamily="34" charset="0"/>
                <a:cs typeface="Segoe UI" panose="020B0502040204020203" pitchFamily="34" charset="0"/>
              </a:rPr>
              <a:t>-Bootcamp/</a:t>
            </a:r>
          </a:p>
          <a:p>
            <a:pPr marL="174625" lvl="0" indent="-174625" defTabSz="896386">
              <a:buFont typeface="Arial" panose="020B0604020202020204" pitchFamily="34" charset="0"/>
              <a:buChar char="•"/>
              <a:defRPr/>
            </a:pPr>
            <a:endParaRPr lang="en-US" sz="24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lang="en-US" sz="2400" b="1" dirty="0">
                <a:solidFill>
                  <a:prstClr val="black"/>
                </a:solidFill>
                <a:latin typeface="Segoe UI" panose="020B0502040204020203" pitchFamily="34" charset="0"/>
                <a:cs typeface="Segoe UI" panose="020B0502040204020203" pitchFamily="34" charset="0"/>
              </a:rPr>
              <a:t>Gain access to Azure. </a:t>
            </a:r>
            <a:r>
              <a:rPr lang="en-US" sz="2400" dirty="0">
                <a:solidFill>
                  <a:prstClr val="black"/>
                </a:solidFill>
                <a:latin typeface="Segoe UI" panose="020B0502040204020203" pitchFamily="34" charset="0"/>
                <a:cs typeface="Segoe UI" panose="020B0502040204020203" pitchFamily="34" charset="0"/>
              </a:rPr>
              <a:t>Get an account from Keith (presenter) if needed. If using one of ours, the piece of paper contains the username and password. To log in, go to </a:t>
            </a:r>
            <a:r>
              <a:rPr lang="en-US" sz="2400" dirty="0">
                <a:solidFill>
                  <a:prstClr val="black"/>
                </a:solidFill>
                <a:latin typeface="Segoe UI" panose="020B0502040204020203" pitchFamily="34" charset="0"/>
                <a:cs typeface="Segoe UI" panose="020B0502040204020203" pitchFamily="34" charset="0"/>
                <a:hlinkClick r:id="rId4"/>
              </a:rPr>
              <a:t>https://portal.azure.com/</a:t>
            </a:r>
            <a:r>
              <a:rPr lang="en-US" sz="2400" dirty="0">
                <a:solidFill>
                  <a:prstClr val="black"/>
                </a:solidFill>
                <a:latin typeface="Segoe UI" panose="020B0502040204020203" pitchFamily="34" charset="0"/>
                <a:cs typeface="Segoe UI" panose="020B0502040204020203" pitchFamily="34" charset="0"/>
              </a:rPr>
              <a:t>. </a:t>
            </a:r>
          </a:p>
          <a:p>
            <a:pPr marL="174625" lvl="0" indent="-174625" defTabSz="896386">
              <a:buFont typeface="Arial" panose="020B0604020202020204" pitchFamily="34" charset="0"/>
              <a:buChar char="•"/>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lvl="0" indent="-174625" defTabSz="896386">
              <a:buFont typeface="Arial" panose="020B0604020202020204" pitchFamily="34" charset="0"/>
              <a:buChar char="•"/>
              <a:defRPr/>
            </a:pPr>
            <a:r>
              <a:rPr kumimoji="0" lang="en-US" sz="240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tweet, please tag </a:t>
            </a:r>
            <a:r>
              <a:rPr lang="en-US" sz="2400" b="1" dirty="0">
                <a:solidFill>
                  <a:prstClr val="black"/>
                </a:solidFill>
                <a:latin typeface="Segoe UI" panose="020B0502040204020203" pitchFamily="34" charset="0"/>
                <a:cs typeface="Segoe UI" panose="020B0502040204020203" pitchFamily="34" charset="0"/>
              </a:rPr>
              <a:t>@</a:t>
            </a:r>
            <a:r>
              <a:rPr lang="en-US" sz="2400" b="1" dirty="0" err="1">
                <a:solidFill>
                  <a:prstClr val="black"/>
                </a:solidFill>
                <a:latin typeface="Segoe UI" panose="020B0502040204020203" pitchFamily="34" charset="0"/>
                <a:cs typeface="Segoe UI" panose="020B0502040204020203" pitchFamily="34" charset="0"/>
              </a:rPr>
              <a:t>Insight_DI</a:t>
            </a:r>
            <a:r>
              <a:rPr lang="en-US" sz="2400" b="1" dirty="0">
                <a:solidFill>
                  <a:prstClr val="black"/>
                </a:solidFill>
                <a:latin typeface="Segoe UI" panose="020B0502040204020203" pitchFamily="34" charset="0"/>
                <a:cs typeface="Segoe UI" panose="020B0502040204020203" pitchFamily="34" charset="0"/>
              </a:rPr>
              <a:t> </a:t>
            </a:r>
            <a:r>
              <a:rPr lang="en-US" sz="2400" dirty="0">
                <a:solidFill>
                  <a:prstClr val="black"/>
                </a:solidFill>
                <a:latin typeface="Segoe UI" panose="020B0502040204020203" pitchFamily="34" charset="0"/>
                <a:cs typeface="Segoe UI" panose="020B0502040204020203" pitchFamily="34" charset="0"/>
              </a:rPr>
              <a:t>(Insight Digital Innovation)</a:t>
            </a:r>
            <a:r>
              <a:rPr lang="en-US" sz="2400" b="1" dirty="0">
                <a:solidFill>
                  <a:prstClr val="black"/>
                </a:solidFill>
                <a:latin typeface="Segoe UI" panose="020B0502040204020203" pitchFamily="34" charset="0"/>
                <a:cs typeface="Segoe UI" panose="020B0502040204020203" pitchFamily="34" charset="0"/>
              </a:rPr>
              <a:t>, @</a:t>
            </a:r>
            <a:r>
              <a:rPr lang="en-US" sz="2400" b="1" dirty="0" err="1">
                <a:solidFill>
                  <a:prstClr val="black"/>
                </a:solidFill>
                <a:latin typeface="Segoe UI" panose="020B0502040204020203" pitchFamily="34" charset="0"/>
                <a:cs typeface="Segoe UI" panose="020B0502040204020203" pitchFamily="34" charset="0"/>
              </a:rPr>
              <a:t>SyncFusion</a:t>
            </a:r>
            <a:r>
              <a:rPr lang="en-US" sz="2400" b="1" dirty="0">
                <a:solidFill>
                  <a:prstClr val="black"/>
                </a:solidFill>
                <a:latin typeface="Segoe UI" panose="020B0502040204020203" pitchFamily="34" charset="0"/>
                <a:cs typeface="Segoe UI" panose="020B0502040204020203" pitchFamily="34" charset="0"/>
              </a:rPr>
              <a:t>, @TRINUG, </a:t>
            </a:r>
            <a:r>
              <a:rPr lang="en-US" sz="2400" dirty="0">
                <a:solidFill>
                  <a:prstClr val="black"/>
                </a:solidFill>
                <a:latin typeface="Segoe UI" panose="020B0502040204020203" pitchFamily="34" charset="0"/>
                <a:cs typeface="Segoe UI" panose="020B0502040204020203" pitchFamily="34" charset="0"/>
              </a:rPr>
              <a:t>and</a:t>
            </a:r>
            <a:r>
              <a:rPr lang="en-US" sz="2400" b="1" dirty="0">
                <a:solidFill>
                  <a:prstClr val="black"/>
                </a:solidFill>
                <a:latin typeface="Segoe UI" panose="020B0502040204020203" pitchFamily="34" charset="0"/>
                <a:cs typeface="Segoe UI" panose="020B0502040204020203" pitchFamily="34" charset="0"/>
              </a:rPr>
              <a:t> #</a:t>
            </a:r>
            <a:r>
              <a:rPr lang="en-US" sz="2400" b="1" dirty="0" err="1">
                <a:solidFill>
                  <a:prstClr val="black"/>
                </a:solidFill>
                <a:latin typeface="Segoe UI" panose="020B0502040204020203" pitchFamily="34" charset="0"/>
                <a:cs typeface="Segoe UI" panose="020B0502040204020203" pitchFamily="34" charset="0"/>
              </a:rPr>
              <a:t>GlobalAzure</a:t>
            </a: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Now?</a:t>
            </a:r>
          </a:p>
        </p:txBody>
      </p:sp>
      <p:sp>
        <p:nvSpPr>
          <p:cNvPr id="6" name="Title 1">
            <a:extLst>
              <a:ext uri="{FF2B5EF4-FFF2-40B4-BE49-F238E27FC236}">
                <a16:creationId xmlns:a16="http://schemas.microsoft.com/office/drawing/2014/main" id="{1657AB9B-D635-F44A-B4A1-535DC66644B9}"/>
              </a:ext>
            </a:extLst>
          </p:cNvPr>
          <p:cNvSpPr txBox="1">
            <a:spLocks/>
          </p:cNvSpPr>
          <p:nvPr/>
        </p:nvSpPr>
        <p:spPr>
          <a:xfrm>
            <a:off x="388087" y="1432333"/>
            <a:ext cx="2804056" cy="549676"/>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Machine Learning Capacity</a:t>
            </a:r>
          </a:p>
        </p:txBody>
      </p:sp>
      <p:sp>
        <p:nvSpPr>
          <p:cNvPr id="7" name="Title 1">
            <a:extLst>
              <a:ext uri="{FF2B5EF4-FFF2-40B4-BE49-F238E27FC236}">
                <a16:creationId xmlns:a16="http://schemas.microsoft.com/office/drawing/2014/main" id="{8B19EA73-32D7-0C47-8D80-25772BC6841D}"/>
              </a:ext>
            </a:extLst>
          </p:cNvPr>
          <p:cNvSpPr txBox="1">
            <a:spLocks/>
          </p:cNvSpPr>
          <p:nvPr/>
        </p:nvSpPr>
        <p:spPr>
          <a:xfrm>
            <a:off x="3625505" y="1432325"/>
            <a:ext cx="3890681"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Digital Assistants</a:t>
            </a:r>
          </a:p>
        </p:txBody>
      </p:sp>
      <p:sp>
        <p:nvSpPr>
          <p:cNvPr id="8" name="Title 1">
            <a:extLst>
              <a:ext uri="{FF2B5EF4-FFF2-40B4-BE49-F238E27FC236}">
                <a16:creationId xmlns:a16="http://schemas.microsoft.com/office/drawing/2014/main" id="{A3B54684-A6C8-5440-8A95-9B823D165929}"/>
              </a:ext>
            </a:extLst>
          </p:cNvPr>
          <p:cNvSpPr txBox="1">
            <a:spLocks/>
          </p:cNvSpPr>
          <p:nvPr/>
        </p:nvSpPr>
        <p:spPr>
          <a:xfrm>
            <a:off x="8057722" y="1432325"/>
            <a:ext cx="3646927"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Open Messaging Platforms</a:t>
            </a:r>
          </a:p>
        </p:txBody>
      </p:sp>
      <p:sp>
        <p:nvSpPr>
          <p:cNvPr id="9" name="Rectangle 8">
            <a:extLst>
              <a:ext uri="{FF2B5EF4-FFF2-40B4-BE49-F238E27FC236}">
                <a16:creationId xmlns:a16="http://schemas.microsoft.com/office/drawing/2014/main" id="{9C03D383-502F-B54F-9256-CD8CB06DFCAB}"/>
              </a:ext>
            </a:extLst>
          </p:cNvPr>
          <p:cNvSpPr/>
          <p:nvPr/>
        </p:nvSpPr>
        <p:spPr>
          <a:xfrm>
            <a:off x="3639677" y="3945937"/>
            <a:ext cx="3853852" cy="1162947"/>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Siri</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Alexa</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Google Assistant</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Cortana</a:t>
            </a:r>
          </a:p>
        </p:txBody>
      </p:sp>
      <p:sp>
        <p:nvSpPr>
          <p:cNvPr id="10" name="Rectangle 9">
            <a:extLst>
              <a:ext uri="{FF2B5EF4-FFF2-40B4-BE49-F238E27FC236}">
                <a16:creationId xmlns:a16="http://schemas.microsoft.com/office/drawing/2014/main" id="{177A673E-5556-BB4B-8699-02D04209BF88}"/>
              </a:ext>
            </a:extLst>
          </p:cNvPr>
          <p:cNvSpPr/>
          <p:nvPr/>
        </p:nvSpPr>
        <p:spPr>
          <a:xfrm>
            <a:off x="7781052" y="3944260"/>
            <a:ext cx="4197904" cy="1439946"/>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Facebook Messenger</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Slack</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Microsoft Teams</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Symphony</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Skype for Business</a:t>
            </a:r>
          </a:p>
        </p:txBody>
      </p:sp>
      <p:sp>
        <p:nvSpPr>
          <p:cNvPr id="11" name="Rectangle 10">
            <a:extLst>
              <a:ext uri="{FF2B5EF4-FFF2-40B4-BE49-F238E27FC236}">
                <a16:creationId xmlns:a16="http://schemas.microsoft.com/office/drawing/2014/main" id="{8C7CCB37-5953-554C-BA97-43695CA0CD93}"/>
              </a:ext>
            </a:extLst>
          </p:cNvPr>
          <p:cNvSpPr/>
          <p:nvPr/>
        </p:nvSpPr>
        <p:spPr>
          <a:xfrm>
            <a:off x="516074" y="3944261"/>
            <a:ext cx="2548081" cy="885948"/>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Machine Learning in the cloud</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Tensor Flow/CNTK</a:t>
            </a:r>
          </a:p>
          <a:p>
            <a:pPr algn="ctr" defTabSz="914377">
              <a:lnSpc>
                <a:spcPct val="150000"/>
              </a:lnSpc>
            </a:pP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SciKit</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Keras</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etc</a:t>
            </a:r>
            <a:endPar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F638579F-9FC0-4E4B-B4C0-BE2B8233EAE1}"/>
              </a:ext>
            </a:extLst>
          </p:cNvPr>
          <p:cNvPicPr>
            <a:picLocks noChangeAspect="1"/>
          </p:cNvPicPr>
          <p:nvPr/>
        </p:nvPicPr>
        <p:blipFill>
          <a:blip r:embed="rId2"/>
          <a:stretch>
            <a:fillRect/>
          </a:stretch>
        </p:blipFill>
        <p:spPr>
          <a:xfrm>
            <a:off x="4911649" y="2526968"/>
            <a:ext cx="1325612" cy="1309737"/>
          </a:xfrm>
          <a:prstGeom prst="rect">
            <a:avLst/>
          </a:prstGeom>
        </p:spPr>
      </p:pic>
      <p:pic>
        <p:nvPicPr>
          <p:cNvPr id="13" name="Picture 12">
            <a:extLst>
              <a:ext uri="{FF2B5EF4-FFF2-40B4-BE49-F238E27FC236}">
                <a16:creationId xmlns:a16="http://schemas.microsoft.com/office/drawing/2014/main" id="{57B2C3A3-923D-984E-A82F-FE2B88E17B8B}"/>
              </a:ext>
            </a:extLst>
          </p:cNvPr>
          <p:cNvPicPr>
            <a:picLocks noChangeAspect="1"/>
          </p:cNvPicPr>
          <p:nvPr/>
        </p:nvPicPr>
        <p:blipFill>
          <a:blip r:embed="rId3"/>
          <a:stretch>
            <a:fillRect/>
          </a:stretch>
        </p:blipFill>
        <p:spPr>
          <a:xfrm>
            <a:off x="1189119" y="2526968"/>
            <a:ext cx="1215415" cy="1309737"/>
          </a:xfrm>
          <a:prstGeom prst="rect">
            <a:avLst/>
          </a:prstGeom>
        </p:spPr>
      </p:pic>
      <p:pic>
        <p:nvPicPr>
          <p:cNvPr id="14" name="Picture 13">
            <a:extLst>
              <a:ext uri="{FF2B5EF4-FFF2-40B4-BE49-F238E27FC236}">
                <a16:creationId xmlns:a16="http://schemas.microsoft.com/office/drawing/2014/main" id="{8781B8FB-7BDE-BC40-923D-0FCC90B93EE8}"/>
              </a:ext>
            </a:extLst>
          </p:cNvPr>
          <p:cNvPicPr>
            <a:picLocks noChangeAspect="1"/>
          </p:cNvPicPr>
          <p:nvPr/>
        </p:nvPicPr>
        <p:blipFill>
          <a:blip r:embed="rId4"/>
          <a:stretch>
            <a:fillRect/>
          </a:stretch>
        </p:blipFill>
        <p:spPr>
          <a:xfrm>
            <a:off x="9279805" y="2531552"/>
            <a:ext cx="1218863" cy="1305153"/>
          </a:xfrm>
          <a:prstGeom prst="rect">
            <a:avLst/>
          </a:prstGeom>
        </p:spPr>
      </p:pic>
    </p:spTree>
    <p:extLst>
      <p:ext uri="{BB962C8B-B14F-4D97-AF65-F5344CB8AC3E}">
        <p14:creationId xmlns:p14="http://schemas.microsoft.com/office/powerpoint/2010/main" val="347282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Should You Care?</a:t>
            </a:r>
          </a:p>
        </p:txBody>
      </p:sp>
      <p:grpSp>
        <p:nvGrpSpPr>
          <p:cNvPr id="6" name="Group 5">
            <a:extLst>
              <a:ext uri="{FF2B5EF4-FFF2-40B4-BE49-F238E27FC236}">
                <a16:creationId xmlns:a16="http://schemas.microsoft.com/office/drawing/2014/main" id="{26A4920C-7548-ED4B-A5F1-22617846FD34}"/>
              </a:ext>
            </a:extLst>
          </p:cNvPr>
          <p:cNvGrpSpPr/>
          <p:nvPr/>
        </p:nvGrpSpPr>
        <p:grpSpPr>
          <a:xfrm>
            <a:off x="3262221" y="1665610"/>
            <a:ext cx="913919" cy="627420"/>
            <a:chOff x="1701800" y="3416300"/>
            <a:chExt cx="4533900" cy="2552700"/>
          </a:xfrm>
        </p:grpSpPr>
        <p:pic>
          <p:nvPicPr>
            <p:cNvPr id="7" name="Picture 6">
              <a:extLst>
                <a:ext uri="{FF2B5EF4-FFF2-40B4-BE49-F238E27FC236}">
                  <a16:creationId xmlns:a16="http://schemas.microsoft.com/office/drawing/2014/main" id="{03447CBE-0CD8-6C48-AB13-14EEAD07CDAB}"/>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683000" y="3416300"/>
              <a:ext cx="2552700" cy="2552700"/>
            </a:xfrm>
            <a:prstGeom prst="rect">
              <a:avLst/>
            </a:prstGeom>
          </p:spPr>
        </p:pic>
        <p:pic>
          <p:nvPicPr>
            <p:cNvPr id="8" name="Picture 7">
              <a:extLst>
                <a:ext uri="{FF2B5EF4-FFF2-40B4-BE49-F238E27FC236}">
                  <a16:creationId xmlns:a16="http://schemas.microsoft.com/office/drawing/2014/main" id="{A4175AE2-179A-F04C-9732-BCF70FE202F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692400" y="3416300"/>
              <a:ext cx="2552700" cy="2552700"/>
            </a:xfrm>
            <a:prstGeom prst="rect">
              <a:avLst/>
            </a:prstGeom>
          </p:spPr>
        </p:pic>
        <p:pic>
          <p:nvPicPr>
            <p:cNvPr id="9" name="Picture 8">
              <a:extLst>
                <a:ext uri="{FF2B5EF4-FFF2-40B4-BE49-F238E27FC236}">
                  <a16:creationId xmlns:a16="http://schemas.microsoft.com/office/drawing/2014/main" id="{76E0DD46-B9E9-3E43-A494-77F1DFEC098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701800" y="3416300"/>
              <a:ext cx="2552700" cy="2552700"/>
            </a:xfrm>
            <a:prstGeom prst="rect">
              <a:avLst/>
            </a:prstGeom>
          </p:spPr>
        </p:pic>
      </p:grpSp>
      <p:sp>
        <p:nvSpPr>
          <p:cNvPr id="10" name="TextBox 9">
            <a:extLst>
              <a:ext uri="{FF2B5EF4-FFF2-40B4-BE49-F238E27FC236}">
                <a16:creationId xmlns:a16="http://schemas.microsoft.com/office/drawing/2014/main" id="{1CA4F1BA-14FD-B34D-81FC-E66EF2F62E0B}"/>
              </a:ext>
            </a:extLst>
          </p:cNvPr>
          <p:cNvSpPr txBox="1"/>
          <p:nvPr/>
        </p:nvSpPr>
        <p:spPr>
          <a:xfrm>
            <a:off x="326356" y="1755427"/>
            <a:ext cx="2842379"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Demographic Shift</a:t>
            </a:r>
          </a:p>
        </p:txBody>
      </p:sp>
      <p:sp>
        <p:nvSpPr>
          <p:cNvPr id="11" name="TextBox 10">
            <a:extLst>
              <a:ext uri="{FF2B5EF4-FFF2-40B4-BE49-F238E27FC236}">
                <a16:creationId xmlns:a16="http://schemas.microsoft.com/office/drawing/2014/main" id="{E499A574-C24A-9D41-8EC0-E3506D0770F1}"/>
              </a:ext>
            </a:extLst>
          </p:cNvPr>
          <p:cNvSpPr txBox="1"/>
          <p:nvPr/>
        </p:nvSpPr>
        <p:spPr>
          <a:xfrm>
            <a:off x="4668984" y="1658837"/>
            <a:ext cx="7325097" cy="728341"/>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Millennials favor experiences that are personalized, customized, and context-sensitive.</a:t>
            </a:r>
          </a:p>
          <a:p>
            <a:pPr defTabSz="914377">
              <a:defRPr/>
            </a:pPr>
            <a:endParaRPr lang="en-US" sz="1467">
              <a:solidFill>
                <a:srgbClr val="505050"/>
              </a:solidFill>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3BD61E4D-AF56-C446-A5B9-4D3F3C90BCB9}"/>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349793" y="2520827"/>
            <a:ext cx="715179" cy="715179"/>
          </a:xfrm>
          <a:prstGeom prst="rect">
            <a:avLst/>
          </a:prstGeom>
        </p:spPr>
      </p:pic>
      <p:sp>
        <p:nvSpPr>
          <p:cNvPr id="13" name="TextBox 12">
            <a:extLst>
              <a:ext uri="{FF2B5EF4-FFF2-40B4-BE49-F238E27FC236}">
                <a16:creationId xmlns:a16="http://schemas.microsoft.com/office/drawing/2014/main" id="{F09B24D1-94B8-1C46-9B69-47B61C91F7D3}"/>
              </a:ext>
            </a:extLst>
          </p:cNvPr>
          <p:cNvSpPr txBox="1"/>
          <p:nvPr/>
        </p:nvSpPr>
        <p:spPr>
          <a:xfrm>
            <a:off x="326357" y="3505250"/>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Digital Property Integration</a:t>
            </a:r>
          </a:p>
        </p:txBody>
      </p:sp>
      <p:sp>
        <p:nvSpPr>
          <p:cNvPr id="14" name="TextBox 13">
            <a:extLst>
              <a:ext uri="{FF2B5EF4-FFF2-40B4-BE49-F238E27FC236}">
                <a16:creationId xmlns:a16="http://schemas.microsoft.com/office/drawing/2014/main" id="{FAD9F001-28C7-4743-B51E-4ABAD0D063BE}"/>
              </a:ext>
            </a:extLst>
          </p:cNvPr>
          <p:cNvSpPr txBox="1"/>
          <p:nvPr/>
        </p:nvSpPr>
        <p:spPr>
          <a:xfrm>
            <a:off x="4668980" y="264194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Interacts with humans via voice or chat, with no learning curve.</a:t>
            </a:r>
          </a:p>
        </p:txBody>
      </p:sp>
      <p:sp>
        <p:nvSpPr>
          <p:cNvPr id="15" name="TextBox 14">
            <a:extLst>
              <a:ext uri="{FF2B5EF4-FFF2-40B4-BE49-F238E27FC236}">
                <a16:creationId xmlns:a16="http://schemas.microsoft.com/office/drawing/2014/main" id="{81840A07-F734-6447-8BC0-287837FAE1BB}"/>
              </a:ext>
            </a:extLst>
          </p:cNvPr>
          <p:cNvSpPr txBox="1"/>
          <p:nvPr/>
        </p:nvSpPr>
        <p:spPr>
          <a:xfrm>
            <a:off x="326356" y="2423990"/>
            <a:ext cx="2842379" cy="584775"/>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Natural Language Interaction</a:t>
            </a:r>
          </a:p>
        </p:txBody>
      </p:sp>
      <p:sp>
        <p:nvSpPr>
          <p:cNvPr id="16" name="TextBox 15">
            <a:extLst>
              <a:ext uri="{FF2B5EF4-FFF2-40B4-BE49-F238E27FC236}">
                <a16:creationId xmlns:a16="http://schemas.microsoft.com/office/drawing/2014/main" id="{1B84C6EC-5DAF-284F-9722-D5FF46B8CBF5}"/>
              </a:ext>
            </a:extLst>
          </p:cNvPr>
          <p:cNvSpPr txBox="1"/>
          <p:nvPr/>
        </p:nvSpPr>
        <p:spPr>
          <a:xfrm>
            <a:off x="326357" y="4593522"/>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Ultimate Brand Ambassador</a:t>
            </a:r>
          </a:p>
        </p:txBody>
      </p:sp>
      <p:sp>
        <p:nvSpPr>
          <p:cNvPr id="17" name="TextBox 16">
            <a:extLst>
              <a:ext uri="{FF2B5EF4-FFF2-40B4-BE49-F238E27FC236}">
                <a16:creationId xmlns:a16="http://schemas.microsoft.com/office/drawing/2014/main" id="{ED2BDC3D-7D60-DD42-B6B0-7288A03A5351}"/>
              </a:ext>
            </a:extLst>
          </p:cNvPr>
          <p:cNvSpPr txBox="1"/>
          <p:nvPr/>
        </p:nvSpPr>
        <p:spPr>
          <a:xfrm>
            <a:off x="326357" y="5632020"/>
            <a:ext cx="2481943"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Push vs Pull</a:t>
            </a:r>
          </a:p>
        </p:txBody>
      </p:sp>
      <p:pic>
        <p:nvPicPr>
          <p:cNvPr id="18" name="Picture 17">
            <a:extLst>
              <a:ext uri="{FF2B5EF4-FFF2-40B4-BE49-F238E27FC236}">
                <a16:creationId xmlns:a16="http://schemas.microsoft.com/office/drawing/2014/main" id="{AFD67E41-ACE8-C042-965B-C2323CA55EEC}"/>
              </a:ext>
            </a:extLst>
          </p:cNvPr>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230011" y="5412292"/>
            <a:ext cx="765909" cy="765909"/>
          </a:xfrm>
          <a:prstGeom prst="rect">
            <a:avLst/>
          </a:prstGeom>
        </p:spPr>
      </p:pic>
      <p:pic>
        <p:nvPicPr>
          <p:cNvPr id="19" name="Picture 18">
            <a:extLst>
              <a:ext uri="{FF2B5EF4-FFF2-40B4-BE49-F238E27FC236}">
                <a16:creationId xmlns:a16="http://schemas.microsoft.com/office/drawing/2014/main" id="{58DF37C3-6C91-4D43-ABA7-67BE2B66A29D}"/>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199100" y="4553621"/>
            <a:ext cx="827731" cy="827731"/>
          </a:xfrm>
          <a:prstGeom prst="rect">
            <a:avLst/>
          </a:prstGeom>
        </p:spPr>
      </p:pic>
      <p:pic>
        <p:nvPicPr>
          <p:cNvPr id="20" name="Picture 19">
            <a:extLst>
              <a:ext uri="{FF2B5EF4-FFF2-40B4-BE49-F238E27FC236}">
                <a16:creationId xmlns:a16="http://schemas.microsoft.com/office/drawing/2014/main" id="{7573A304-15B4-AB40-8493-A725FDC96F89}"/>
              </a:ext>
            </a:extLst>
          </p:cNvPr>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3309040" y="3522407"/>
            <a:ext cx="796683" cy="796683"/>
          </a:xfrm>
          <a:prstGeom prst="rect">
            <a:avLst/>
          </a:prstGeom>
        </p:spPr>
      </p:pic>
      <p:sp>
        <p:nvSpPr>
          <p:cNvPr id="21" name="TextBox 20">
            <a:extLst>
              <a:ext uri="{FF2B5EF4-FFF2-40B4-BE49-F238E27FC236}">
                <a16:creationId xmlns:a16="http://schemas.microsoft.com/office/drawing/2014/main" id="{91345BB9-8F4A-9347-A788-0C1237110653}"/>
              </a:ext>
            </a:extLst>
          </p:cNvPr>
          <p:cNvSpPr txBox="1"/>
          <p:nvPr/>
        </p:nvSpPr>
        <p:spPr>
          <a:xfrm>
            <a:off x="4668981" y="371348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Expose AI through existing distribution channels (i.e. Web, Mobile, Social).</a:t>
            </a:r>
          </a:p>
        </p:txBody>
      </p:sp>
      <p:sp>
        <p:nvSpPr>
          <p:cNvPr id="22" name="TextBox 21">
            <a:extLst>
              <a:ext uri="{FF2B5EF4-FFF2-40B4-BE49-F238E27FC236}">
                <a16:creationId xmlns:a16="http://schemas.microsoft.com/office/drawing/2014/main" id="{54131A85-2DA5-DC4F-9C10-5E0CA42E47AA}"/>
              </a:ext>
            </a:extLst>
          </p:cNvPr>
          <p:cNvSpPr txBox="1"/>
          <p:nvPr/>
        </p:nvSpPr>
        <p:spPr>
          <a:xfrm>
            <a:off x="4668984" y="4794323"/>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Consistency in tone, message, and script.</a:t>
            </a:r>
          </a:p>
        </p:txBody>
      </p:sp>
      <p:sp>
        <p:nvSpPr>
          <p:cNvPr id="23" name="TextBox 22">
            <a:extLst>
              <a:ext uri="{FF2B5EF4-FFF2-40B4-BE49-F238E27FC236}">
                <a16:creationId xmlns:a16="http://schemas.microsoft.com/office/drawing/2014/main" id="{0946C8CD-5447-6844-AD10-C9BF52E852AD}"/>
              </a:ext>
            </a:extLst>
          </p:cNvPr>
          <p:cNvSpPr txBox="1"/>
          <p:nvPr/>
        </p:nvSpPr>
        <p:spPr>
          <a:xfrm>
            <a:off x="4668984" y="5584866"/>
            <a:ext cx="7325097" cy="502573"/>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Targeted contextual, personalized communication to the right user at the right time.</a:t>
            </a:r>
          </a:p>
        </p:txBody>
      </p:sp>
    </p:spTree>
    <p:extLst>
      <p:ext uri="{BB962C8B-B14F-4D97-AF65-F5344CB8AC3E}">
        <p14:creationId xmlns:p14="http://schemas.microsoft.com/office/powerpoint/2010/main" val="20860946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617669" y="4361687"/>
            <a:ext cx="9736565" cy="935267"/>
          </a:xfrm>
        </p:spPr>
        <p:txBody>
          <a:bodyPr/>
          <a:lstStyle/>
          <a:p>
            <a:r>
              <a:rPr lang="en-US" dirty="0"/>
              <a:t>Global Azure Bootcamp - Raleigh </a:t>
            </a:r>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4294967295"/>
          </p:nvPr>
        </p:nvSpPr>
        <p:spPr>
          <a:xfrm>
            <a:off x="617669" y="5520519"/>
            <a:ext cx="5570904" cy="715496"/>
          </a:xfrm>
        </p:spPr>
        <p:txBody>
          <a:bodyPr>
            <a:normAutofit fontScale="92500" lnSpcReduction="20000"/>
          </a:bodyPr>
          <a:lstStyle/>
          <a:p>
            <a:pPr marL="0" indent="0">
              <a:buNone/>
            </a:pPr>
            <a:r>
              <a:rPr lang="en-US" sz="2400" dirty="0">
                <a:solidFill>
                  <a:schemeClr val="bg1"/>
                </a:solidFill>
              </a:rPr>
              <a:t>Keith Wood</a:t>
            </a:r>
          </a:p>
          <a:p>
            <a:pPr marL="0" indent="0">
              <a:buNone/>
            </a:pPr>
            <a:r>
              <a:rPr lang="en-US" sz="2400" dirty="0">
                <a:solidFill>
                  <a:schemeClr val="bg1"/>
                </a:solidFill>
              </a:rPr>
              <a:t>National Principal Architect</a:t>
            </a:r>
          </a:p>
        </p:txBody>
      </p:sp>
      <p:sp>
        <p:nvSpPr>
          <p:cNvPr id="4" name="Subtitle 2">
            <a:extLst>
              <a:ext uri="{FF2B5EF4-FFF2-40B4-BE49-F238E27FC236}">
                <a16:creationId xmlns:a16="http://schemas.microsoft.com/office/drawing/2014/main" id="{28D5BE07-3D41-3940-947F-35AC2EE10A1E}"/>
              </a:ext>
            </a:extLst>
          </p:cNvPr>
          <p:cNvSpPr txBox="1">
            <a:spLocks/>
          </p:cNvSpPr>
          <p:nvPr/>
        </p:nvSpPr>
        <p:spPr>
          <a:xfrm>
            <a:off x="5485951" y="5520519"/>
            <a:ext cx="5570904" cy="715496"/>
          </a:xfrm>
          <a:prstGeom prst="rect">
            <a:avLst/>
          </a:prstGeom>
        </p:spPr>
        <p:txBody>
          <a:bodyPr vert="horz" lIns="91440" tIns="45720" rIns="91440" bIns="45720" rtlCol="0">
            <a:normAutofit fontScale="925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solidFill>
              </a:rPr>
              <a:t>Austin Johnson</a:t>
            </a:r>
          </a:p>
          <a:p>
            <a:pPr marL="0" indent="0">
              <a:buFont typeface="Arial" panose="020B0604020202020204" pitchFamily="34" charset="0"/>
              <a:buNone/>
            </a:pPr>
            <a:r>
              <a:rPr lang="en-US" sz="2400" dirty="0">
                <a:solidFill>
                  <a:schemeClr val="bg1"/>
                </a:solidFill>
              </a:rPr>
              <a:t>Senior Architect</a:t>
            </a:r>
          </a:p>
        </p:txBody>
      </p:sp>
    </p:spTree>
    <p:extLst>
      <p:ext uri="{BB962C8B-B14F-4D97-AF65-F5344CB8AC3E}">
        <p14:creationId xmlns:p14="http://schemas.microsoft.com/office/powerpoint/2010/main" val="42587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Natural Language Understanding (NLU) Engine</a:t>
            </a:r>
          </a:p>
        </p:txBody>
      </p:sp>
      <p:sp>
        <p:nvSpPr>
          <p:cNvPr id="6" name="The Intents">
            <a:extLst>
              <a:ext uri="{FF2B5EF4-FFF2-40B4-BE49-F238E27FC236}">
                <a16:creationId xmlns:a16="http://schemas.microsoft.com/office/drawing/2014/main" id="{495025FB-B84F-9F42-BDCF-C278CFB4C0C3}"/>
              </a:ext>
            </a:extLst>
          </p:cNvPr>
          <p:cNvSpPr txBox="1">
            <a:spLocks/>
          </p:cNvSpPr>
          <p:nvPr/>
        </p:nvSpPr>
        <p:spPr>
          <a:xfrm>
            <a:off x="3718004" y="1217580"/>
            <a:ext cx="7613385" cy="8370069"/>
          </a:xfrm>
          <a:prstGeom prst="rect">
            <a:avLst/>
          </a:prstGeom>
        </p:spPr>
        <p:txBody>
          <a:bodyPr vert="horz" lIns="121920" tIns="60960" rIns="121920" bIns="6096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7D726D"/>
                </a:solidFill>
                <a:latin typeface="Verdana" charset="0"/>
                <a:ea typeface="Verdana" charset="0"/>
                <a:cs typeface="Verdana"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7D726D"/>
                </a:solidFill>
                <a:latin typeface="Verdana" charset="0"/>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7D726D"/>
                </a:solidFill>
                <a:latin typeface="Verdana" charset="0"/>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800"/>
              </a:spcBef>
            </a:pPr>
            <a:r>
              <a:rPr lang="en-US" sz="2800" dirty="0"/>
              <a:t>Who is _____?</a:t>
            </a:r>
          </a:p>
          <a:p>
            <a:pPr defTabSz="914377">
              <a:lnSpc>
                <a:spcPct val="100000"/>
              </a:lnSpc>
              <a:spcBef>
                <a:spcPts val="800"/>
              </a:spcBef>
            </a:pPr>
            <a:endParaRPr lang="en-US" sz="2800" dirty="0"/>
          </a:p>
          <a:p>
            <a:pPr defTabSz="914377">
              <a:lnSpc>
                <a:spcPct val="100000"/>
              </a:lnSpc>
              <a:spcBef>
                <a:spcPts val="800"/>
              </a:spcBef>
            </a:pPr>
            <a:r>
              <a:rPr lang="en-US" sz="2800" dirty="0"/>
              <a:t>Where does ____ work?</a:t>
            </a:r>
          </a:p>
          <a:p>
            <a:pPr defTabSz="914377">
              <a:lnSpc>
                <a:spcPct val="100000"/>
              </a:lnSpc>
              <a:spcBef>
                <a:spcPts val="800"/>
              </a:spcBef>
            </a:pPr>
            <a:endParaRPr lang="en-US" sz="2800" dirty="0"/>
          </a:p>
          <a:p>
            <a:pPr defTabSz="914377">
              <a:lnSpc>
                <a:spcPct val="100000"/>
              </a:lnSpc>
              <a:spcBef>
                <a:spcPts val="800"/>
              </a:spcBef>
            </a:pPr>
            <a:r>
              <a:rPr lang="en-US" sz="2800" dirty="0"/>
              <a:t>What is _____’s phone number?</a:t>
            </a:r>
          </a:p>
          <a:p>
            <a:pPr defTabSz="914377">
              <a:spcBef>
                <a:spcPts val="1000"/>
              </a:spcBef>
            </a:pPr>
            <a:endParaRPr lang="en-US" sz="2800" dirty="0"/>
          </a:p>
          <a:p>
            <a:pPr defTabSz="914377">
              <a:spcBef>
                <a:spcPts val="1000"/>
              </a:spcBef>
            </a:pPr>
            <a:endParaRPr lang="en-US" sz="2800" dirty="0"/>
          </a:p>
          <a:p>
            <a:pPr defTabSz="914377">
              <a:spcBef>
                <a:spcPts val="1000"/>
              </a:spcBef>
            </a:pPr>
            <a:endParaRPr lang="en-US" sz="2800" dirty="0"/>
          </a:p>
        </p:txBody>
      </p:sp>
      <p:pic>
        <p:nvPicPr>
          <p:cNvPr id="7" name="Picture 6">
            <a:extLst>
              <a:ext uri="{FF2B5EF4-FFF2-40B4-BE49-F238E27FC236}">
                <a16:creationId xmlns:a16="http://schemas.microsoft.com/office/drawing/2014/main" id="{5C7E0213-7465-644D-B1A4-6D57C0A92D95}"/>
              </a:ext>
            </a:extLst>
          </p:cNvPr>
          <p:cNvPicPr>
            <a:picLocks noChangeAspect="1"/>
          </p:cNvPicPr>
          <p:nvPr/>
        </p:nvPicPr>
        <p:blipFill>
          <a:blip r:embed="rId2"/>
          <a:stretch>
            <a:fillRect/>
          </a:stretch>
        </p:blipFill>
        <p:spPr>
          <a:xfrm>
            <a:off x="851646" y="1217580"/>
            <a:ext cx="2487847" cy="4422840"/>
          </a:xfrm>
          <a:prstGeom prst="rect">
            <a:avLst/>
          </a:prstGeom>
        </p:spPr>
      </p:pic>
      <p:sp>
        <p:nvSpPr>
          <p:cNvPr id="8" name="Intent Def">
            <a:extLst>
              <a:ext uri="{FF2B5EF4-FFF2-40B4-BE49-F238E27FC236}">
                <a16:creationId xmlns:a16="http://schemas.microsoft.com/office/drawing/2014/main" id="{F844289D-E1A1-D94A-BAC6-3EC69D190333}"/>
              </a:ext>
            </a:extLst>
          </p:cNvPr>
          <p:cNvSpPr/>
          <p:nvPr/>
        </p:nvSpPr>
        <p:spPr>
          <a:xfrm>
            <a:off x="3718003" y="5283514"/>
            <a:ext cx="4937570"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intent detection</a:t>
            </a:r>
          </a:p>
        </p:txBody>
      </p:sp>
      <p:sp>
        <p:nvSpPr>
          <p:cNvPr id="9" name="The Entitites">
            <a:extLst>
              <a:ext uri="{FF2B5EF4-FFF2-40B4-BE49-F238E27FC236}">
                <a16:creationId xmlns:a16="http://schemas.microsoft.com/office/drawing/2014/main" id="{44E9C16B-C26A-EF49-9EEE-C15928402D3D}"/>
              </a:ext>
            </a:extLst>
          </p:cNvPr>
          <p:cNvSpPr txBox="1">
            <a:spLocks/>
          </p:cNvSpPr>
          <p:nvPr/>
        </p:nvSpPr>
        <p:spPr>
          <a:xfrm>
            <a:off x="3718003" y="1140003"/>
            <a:ext cx="7613275" cy="6791972"/>
          </a:xfrm>
          <a:prstGeom prst="rect">
            <a:avLst/>
          </a:prstGeom>
        </p:spPr>
        <p:txBody>
          <a:bodyPr vert="horz" lIns="162537" tIns="81269" rIns="162537" bIns="81269"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John</a:t>
            </a:r>
          </a:p>
          <a:p>
            <a:pPr marL="0" indent="0" defTabSz="1625287">
              <a:lnSpc>
                <a:spcPct val="100000"/>
              </a:lnSpc>
              <a:spcBef>
                <a:spcPts val="800"/>
              </a:spcBef>
              <a:buNone/>
              <a:defRPr/>
            </a:pPr>
            <a:endParaRPr lang="en-US" dirty="0">
              <a:solidFill>
                <a:srgbClr val="44546A"/>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Sue</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Erika</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p:txBody>
      </p:sp>
      <p:sp>
        <p:nvSpPr>
          <p:cNvPr id="10" name="Entity Def">
            <a:extLst>
              <a:ext uri="{FF2B5EF4-FFF2-40B4-BE49-F238E27FC236}">
                <a16:creationId xmlns:a16="http://schemas.microsoft.com/office/drawing/2014/main" id="{3C10C622-5545-F745-B43C-E9CB33C49C0A}"/>
              </a:ext>
            </a:extLst>
          </p:cNvPr>
          <p:cNvSpPr/>
          <p:nvPr/>
        </p:nvSpPr>
        <p:spPr>
          <a:xfrm>
            <a:off x="3719158" y="5803600"/>
            <a:ext cx="5061001"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entity extraction</a:t>
            </a:r>
          </a:p>
        </p:txBody>
      </p:sp>
      <p:sp>
        <p:nvSpPr>
          <p:cNvPr id="11" name="TextBox 10">
            <a:extLst>
              <a:ext uri="{FF2B5EF4-FFF2-40B4-BE49-F238E27FC236}">
                <a16:creationId xmlns:a16="http://schemas.microsoft.com/office/drawing/2014/main" id="{3FE412C3-3F8B-384D-AD96-30BB3D7D056A}"/>
              </a:ext>
            </a:extLst>
          </p:cNvPr>
          <p:cNvSpPr txBox="1"/>
          <p:nvPr/>
        </p:nvSpPr>
        <p:spPr>
          <a:xfrm>
            <a:off x="0" y="6521501"/>
            <a:ext cx="1542410" cy="276999"/>
          </a:xfrm>
          <a:prstGeom prst="rect">
            <a:avLst/>
          </a:prstGeom>
          <a:noFill/>
        </p:spPr>
        <p:txBody>
          <a:bodyPr wrap="none" rtlCol="0">
            <a:spAutoFit/>
          </a:bodyPr>
          <a:lstStyle/>
          <a:p>
            <a:pPr defTabSz="914377"/>
            <a:r>
              <a:rPr lang="en-US" sz="1200" dirty="0">
                <a:solidFill>
                  <a:prstClr val="black"/>
                </a:solidFill>
                <a:latin typeface="Verdana" panose="020B0604030504040204" pitchFamily="34" charset="0"/>
                <a:ea typeface="Verdana" panose="020B0604030504040204" pitchFamily="34" charset="0"/>
              </a:rPr>
              <a:t>Source: Microsoft</a:t>
            </a:r>
          </a:p>
        </p:txBody>
      </p:sp>
    </p:spTree>
    <p:extLst>
      <p:ext uri="{BB962C8B-B14F-4D97-AF65-F5344CB8AC3E}">
        <p14:creationId xmlns:p14="http://schemas.microsoft.com/office/powerpoint/2010/main" val="255288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idx="4294967295"/>
          </p:nvPr>
        </p:nvSpPr>
        <p:spPr>
          <a:xfrm>
            <a:off x="571500" y="304800"/>
            <a:ext cx="11620500" cy="909638"/>
          </a:xfrm>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4294967295"/>
          </p:nvPr>
        </p:nvSpPr>
        <p:spPr>
          <a:xfrm>
            <a:off x="571500" y="1447800"/>
            <a:ext cx="11620500" cy="4722813"/>
          </a:xfrm>
        </p:spPr>
        <p:txBody>
          <a:bodyPr>
            <a:normAutofit/>
          </a:bodyPr>
          <a:lstStyle/>
          <a:p>
            <a:pPr>
              <a:lnSpc>
                <a:spcPct val="150000"/>
              </a:lnSpc>
            </a:pPr>
            <a:r>
              <a:rPr lang="en-US" sz="2400" dirty="0"/>
              <a:t>8:30-9: </a:t>
            </a:r>
            <a:r>
              <a:rPr lang="en-US" sz="2400" dirty="0">
                <a:hlinkClick r:id="rId3">
                  <a:extLst>
                    <a:ext uri="{A12FA001-AC4F-418D-AE19-62706E023703}">
                      <ahyp:hlinkClr xmlns:ahyp="http://schemas.microsoft.com/office/drawing/2018/hyperlinkcolor" val="tx"/>
                    </a:ext>
                  </a:extLst>
                </a:hlinkClick>
              </a:rPr>
              <a:t>Setup</a:t>
            </a:r>
            <a:endParaRPr lang="en-US" sz="2400" dirty="0"/>
          </a:p>
          <a:p>
            <a:pPr>
              <a:lnSpc>
                <a:spcPct val="150000"/>
              </a:lnSpc>
            </a:pPr>
            <a:r>
              <a:rPr lang="en-US" sz="2400" dirty="0"/>
              <a:t>9-10: Introduction to AI and Intelligent Bots</a:t>
            </a:r>
          </a:p>
          <a:p>
            <a:pPr>
              <a:lnSpc>
                <a:spcPct val="150000"/>
              </a:lnSpc>
            </a:pPr>
            <a:r>
              <a:rPr lang="en-US" sz="2400" dirty="0"/>
              <a:t>10-11: </a:t>
            </a:r>
            <a:r>
              <a:rPr lang="en-US" sz="24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400" b="1" u="sng" dirty="0"/>
          </a:p>
          <a:p>
            <a:pPr>
              <a:lnSpc>
                <a:spcPct val="150000"/>
              </a:lnSpc>
            </a:pPr>
            <a:r>
              <a:rPr lang="en-US" sz="2400" dirty="0"/>
              <a:t>11-12: </a:t>
            </a:r>
            <a:r>
              <a:rPr lang="en-US" sz="2400" b="1" u="sng" dirty="0">
                <a:hlinkClick r:id="rId5">
                  <a:extLst>
                    <a:ext uri="{A12FA001-AC4F-418D-AE19-62706E023703}">
                      <ahyp:hlinkClr xmlns:ahyp="http://schemas.microsoft.com/office/drawing/2018/hyperlinkcolor" val="tx"/>
                    </a:ext>
                  </a:extLst>
                </a:hlinkClick>
              </a:rPr>
              <a:t>Lab 2: </a:t>
            </a:r>
            <a:r>
              <a:rPr lang="en-US" sz="2400" b="1" u="sng" dirty="0"/>
              <a:t>Azure Search</a:t>
            </a:r>
          </a:p>
          <a:p>
            <a:pPr>
              <a:lnSpc>
                <a:spcPct val="150000"/>
              </a:lnSpc>
            </a:pPr>
            <a:r>
              <a:rPr lang="en-US" sz="2400" dirty="0"/>
              <a:t>12-1: Lunch</a:t>
            </a:r>
          </a:p>
          <a:p>
            <a:pPr>
              <a:lnSpc>
                <a:spcPct val="150000"/>
              </a:lnSpc>
            </a:pPr>
            <a:r>
              <a:rPr lang="en-US" sz="2400" dirty="0"/>
              <a:t>1-3: </a:t>
            </a:r>
            <a:r>
              <a:rPr lang="en-US" sz="2400" b="1" u="sng" dirty="0"/>
              <a:t>Lab 3: Building Intelligent Bots</a:t>
            </a:r>
          </a:p>
          <a:p>
            <a:pPr>
              <a:lnSpc>
                <a:spcPct val="150000"/>
              </a:lnSpc>
            </a:pPr>
            <a:r>
              <a:rPr lang="en-US" sz="2400" dirty="0"/>
              <a:t>3-4: </a:t>
            </a:r>
            <a:r>
              <a:rPr lang="en-US" sz="2400" b="1" u="sng" dirty="0"/>
              <a:t>Lab 4: Bing Search</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information</a:t>
            </a:r>
          </a:p>
        </p:txBody>
      </p:sp>
    </p:spTree>
    <p:extLst>
      <p:ext uri="{BB962C8B-B14F-4D97-AF65-F5344CB8AC3E}">
        <p14:creationId xmlns:p14="http://schemas.microsoft.com/office/powerpoint/2010/main" val="3042238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5373779"/>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9:45-11AM (take breaks as needed)</a:t>
            </a:r>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63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 name="Picture 9"/>
          <p:cNvPicPr>
            <a:picLocks noChangeAspect="1"/>
          </p:cNvPicPr>
          <p:nvPr/>
        </p:nvPicPr>
        <p:blipFill>
          <a:blip r:embed="rId3"/>
          <a:stretch>
            <a:fillRect/>
          </a:stretch>
        </p:blipFill>
        <p:spPr>
          <a:xfrm>
            <a:off x="7336288" y="1589086"/>
            <a:ext cx="3539341" cy="4802878"/>
          </a:xfrm>
          <a:prstGeom prst="rect">
            <a:avLst/>
          </a:prstGeom>
          <a:ln w="63500">
            <a:solidFill>
              <a:srgbClr val="D7D7D7"/>
            </a:solidFill>
          </a:ln>
        </p:spPr>
      </p:pic>
      <p:pic>
        <p:nvPicPr>
          <p:cNvPr id="17" name="Picture 16"/>
          <p:cNvPicPr>
            <a:picLocks noChangeAspect="1"/>
          </p:cNvPicPr>
          <p:nvPr/>
        </p:nvPicPr>
        <p:blipFill>
          <a:blip r:embed="rId4"/>
          <a:stretch>
            <a:fillRect/>
          </a:stretch>
        </p:blipFill>
        <p:spPr>
          <a:xfrm>
            <a:off x="1637614" y="1589086"/>
            <a:ext cx="3544640" cy="4802878"/>
          </a:xfrm>
          <a:prstGeom prst="rect">
            <a:avLst/>
          </a:prstGeom>
          <a:ln w="60325">
            <a:solidFill>
              <a:srgbClr val="D7D7D7"/>
            </a:solidFill>
          </a:ln>
        </p:spPr>
      </p:pic>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mechanisms</a:t>
            </a:r>
            <a:endParaRPr kumimoji="0" lang="en-US" sz="4613" b="0" i="0" u="none" strike="noStrike" kern="1200" cap="none" spc="-99"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8228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7882787" cy="5244513"/>
          </a:xfrm>
        </p:spPr>
        <p:txBody>
          <a:bodyPr/>
          <a:lstStyle/>
          <a:p>
            <a:pPr marL="0" indent="0">
              <a:buNone/>
            </a:pPr>
            <a:r>
              <a:rPr lang="en-US" sz="2800">
                <a:solidFill>
                  <a:schemeClr val="tx1"/>
                </a:solidFill>
                <a:latin typeface="Segoe UI Light" panose="020B0502040204020203" pitchFamily="34" charset="0"/>
                <a:cs typeface="Segoe UI Light" panose="020B0502040204020203" pitchFamily="34" charset="0"/>
              </a:rPr>
              <a:t>Text, with optional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Traditional chat can contain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(e.g., image, video, audio, file)</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Input prompts</a:t>
            </a:r>
          </a:p>
          <a:p>
            <a:pPr marL="0" indent="0">
              <a:buNone/>
            </a:pPr>
            <a:r>
              <a:rPr lang="en-US" sz="2400">
                <a:solidFill>
                  <a:schemeClr val="tx1"/>
                </a:solidFill>
                <a:latin typeface="Segoe UI Light" panose="020B0502040204020203" pitchFamily="34" charset="0"/>
                <a:cs typeface="Segoe UI Light" panose="020B0502040204020203" pitchFamily="34" charset="0"/>
              </a:rPr>
              <a:t>Suggested actions: Buttons, numbered items in a list,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Rich cards, rendered as a list or carousel</a:t>
            </a:r>
          </a:p>
          <a:p>
            <a:pPr marL="0" indent="0">
              <a:buNone/>
            </a:pPr>
            <a:r>
              <a:rPr lang="en-US" sz="2400">
                <a:solidFill>
                  <a:schemeClr val="tx1"/>
                </a:solidFill>
                <a:latin typeface="Segoe UI Light" panose="020B0502040204020203" pitchFamily="34" charset="0"/>
                <a:cs typeface="Segoe UI Light" panose="020B0502040204020203" pitchFamily="34" charset="0"/>
              </a:rPr>
              <a:t>Images, buttons, audio, animations, video, user sign-in,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Speech</a:t>
            </a:r>
          </a:p>
          <a:p>
            <a:pPr marL="0" indent="0">
              <a:buNone/>
            </a:pPr>
            <a:r>
              <a:rPr lang="en-US" sz="2400">
                <a:solidFill>
                  <a:schemeClr val="tx1"/>
                </a:solidFill>
                <a:latin typeface="Segoe UI Light" panose="020B0502040204020203" pitchFamily="34" charset="0"/>
                <a:cs typeface="Segoe UI Light" panose="020B0502040204020203" pitchFamily="34" charset="0"/>
              </a:rPr>
              <a:t>Text-based chat using Speech Recognition &amp; Synthesis (TTS)</a:t>
            </a:r>
            <a:endParaRPr lang="en-US" sz="20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Conversational mechanisms</a:t>
            </a:r>
            <a:endParaRPr lang="en-US"/>
          </a:p>
        </p:txBody>
      </p:sp>
      <p:pic>
        <p:nvPicPr>
          <p:cNvPr id="5" name="skype-hero-050517-sm">
            <a:hlinkClick r:id="" action="ppaction://media"/>
            <a:extLst>
              <a:ext uri="{FF2B5EF4-FFF2-40B4-BE49-F238E27FC236}">
                <a16:creationId xmlns:a16="http://schemas.microsoft.com/office/drawing/2014/main" id="{EA1E04B8-23AC-4707-BC64-2566B3A12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39434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1000"/>
                                        <p:tgtEl>
                                          <p:spTgt spid="6">
                                            <p:txEl>
                                              <p:pRg st="8" end="8"/>
                                            </p:txEl>
                                          </p:spTgt>
                                        </p:tgtEl>
                                      </p:cBhvr>
                                    </p:animEffect>
                                    <p:anim calcmode="lin" valueType="num">
                                      <p:cBhvr>
                                        <p:cTn id="4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 presetClass="mediacall" presetSubtype="0" fill="hold" nodeType="afterEffect">
                                  <p:stCondLst>
                                    <p:cond delay="0"/>
                                  </p:stCondLst>
                                  <p:childTnLst>
                                    <p:cmd type="call" cmd="playFrom(0.0)">
                                      <p:cBhvr>
                                        <p:cTn id="60" dur="1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5"/>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5"/>
                                        </p:tgtEl>
                                      </p:cBhvr>
                                    </p:cmd>
                                  </p:childTnLst>
                                </p:cTn>
                              </p:par>
                            </p:childTnLst>
                          </p:cTn>
                        </p:par>
                      </p:childTnLst>
                    </p:cTn>
                  </p:par>
                </p:childTnLst>
              </p:cTn>
              <p:nextCondLst>
                <p:cond evt="onClick" delay="0">
                  <p:tgtEl>
                    <p:spTgt spid="5"/>
                  </p:tgtEl>
                </p:cond>
              </p:nextCondLst>
            </p:seq>
            <p:video>
              <p:cMediaNode vol="80000">
                <p:cTn id="66" repeatCount="indefinite" fill="hold" display="0">
                  <p:stCondLst>
                    <p:cond delay="indefinite"/>
                  </p:stCondLst>
                </p:cTn>
                <p:tgtEl>
                  <p:spTgt spid="5"/>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a:t>
            </a:r>
            <a:r>
              <a:rPr lang="en-US" sz="4000" dirty="0" err="1">
                <a:hlinkClick r:id="rId3"/>
              </a:rPr>
              <a:t>InsightDI.github.</a:t>
            </a:r>
            <a:r>
              <a:rPr lang="en-US" sz="4000" dirty="0" err="1"/>
              <a:t>io</a:t>
            </a:r>
            <a:r>
              <a:rPr lang="en-US" sz="4000" dirty="0"/>
              <a:t>/</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D621-7D28-644D-A00A-943FC40754C8}"/>
              </a:ext>
            </a:extLst>
          </p:cNvPr>
          <p:cNvSpPr>
            <a:spLocks noGrp="1"/>
          </p:cNvSpPr>
          <p:nvPr>
            <p:ph type="ctrTitle"/>
          </p:nvPr>
        </p:nvSpPr>
        <p:spPr/>
        <p:txBody>
          <a:bodyPr/>
          <a:lstStyle/>
          <a:p>
            <a:r>
              <a:rPr lang="en-US" dirty="0"/>
              <a:t>What is a Conversational Agent</a:t>
            </a:r>
          </a:p>
        </p:txBody>
      </p:sp>
      <p:sp>
        <p:nvSpPr>
          <p:cNvPr id="3" name="Subtitle 2">
            <a:extLst>
              <a:ext uri="{FF2B5EF4-FFF2-40B4-BE49-F238E27FC236}">
                <a16:creationId xmlns:a16="http://schemas.microsoft.com/office/drawing/2014/main" id="{CEFC1103-55A3-8942-8184-B35E3813E4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386667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223" y="0"/>
            <a:ext cx="12680061" cy="6317397"/>
          </a:xfrm>
          <a:prstGeom prst="rect">
            <a:avLst/>
          </a:prstGeom>
        </p:spPr>
      </p:pic>
      <p:sp>
        <p:nvSpPr>
          <p:cNvPr id="3" name="Rectangle 2"/>
          <p:cNvSpPr/>
          <p:nvPr/>
        </p:nvSpPr>
        <p:spPr>
          <a:xfrm>
            <a:off x="1693402" y="710790"/>
            <a:ext cx="8954813" cy="4540469"/>
          </a:xfrm>
          <a:prstGeom prst="rect">
            <a:avLst/>
          </a:prstGeom>
          <a:solidFill>
            <a:srgbClr val="58287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1">
            <a:extLst>
              <a:ext uri="{FF2B5EF4-FFF2-40B4-BE49-F238E27FC236}">
                <a16:creationId xmlns:a16="http://schemas.microsoft.com/office/drawing/2014/main" id="{3D7A00B2-9B30-7A47-BAB1-F5F397183500}"/>
              </a:ext>
            </a:extLst>
          </p:cNvPr>
          <p:cNvSpPr txBox="1">
            <a:spLocks/>
          </p:cNvSpPr>
          <p:nvPr/>
        </p:nvSpPr>
        <p:spPr>
          <a:xfrm>
            <a:off x="2810432" y="2140263"/>
            <a:ext cx="7389664" cy="3110996"/>
          </a:xfrm>
          <a:prstGeom prst="rect">
            <a:avLst/>
          </a:prstGeom>
        </p:spPr>
        <p:txBody>
          <a:bodyPr anchor="t" anchorCtr="0">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r>
              <a:rPr lang="en-US" sz="3200" dirty="0">
                <a:solidFill>
                  <a:prstClr val="white"/>
                </a:solidFill>
              </a:rPr>
              <a:t>Conversational Agents are artificial intelligence computer programs that communicate with people using natural language.</a:t>
            </a:r>
          </a:p>
        </p:txBody>
      </p:sp>
      <p:sp>
        <p:nvSpPr>
          <p:cNvPr id="6" name="TextBox 5"/>
          <p:cNvSpPr txBox="1"/>
          <p:nvPr/>
        </p:nvSpPr>
        <p:spPr>
          <a:xfrm flipH="1">
            <a:off x="1902804" y="457256"/>
            <a:ext cx="1137920" cy="5016630"/>
          </a:xfrm>
          <a:prstGeom prst="rect">
            <a:avLst/>
          </a:prstGeom>
          <a:noFill/>
        </p:spPr>
        <p:txBody>
          <a:bodyPr wrap="square" rtlCol="0">
            <a:spAutoFit/>
          </a:bodyPr>
          <a:lstStyle/>
          <a:p>
            <a:pPr defTabSz="914377"/>
            <a:r>
              <a:rPr lang="en-US" sz="31999" dirty="0">
                <a:solidFill>
                  <a:prstClr val="white">
                    <a:alpha val="27000"/>
                  </a:prstClr>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26413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DFEB202-070F-DF44-A9F6-D40DBEA7AE45}"/>
              </a:ext>
            </a:extLst>
          </p:cNvPr>
          <p:cNvPicPr>
            <a:picLocks noChangeAspect="1"/>
          </p:cNvPicPr>
          <p:nvPr/>
        </p:nvPicPr>
        <p:blipFill>
          <a:blip r:embed="rId2"/>
          <a:stretch>
            <a:fillRect/>
          </a:stretch>
        </p:blipFill>
        <p:spPr>
          <a:xfrm>
            <a:off x="7258483" y="185738"/>
            <a:ext cx="4659024" cy="6029325"/>
          </a:xfrm>
          <a:prstGeom prst="rect">
            <a:avLst/>
          </a:prstGeom>
        </p:spPr>
      </p:pic>
      <p:sp>
        <p:nvSpPr>
          <p:cNvPr id="4" name="Title 3">
            <a:extLst>
              <a:ext uri="{FF2B5EF4-FFF2-40B4-BE49-F238E27FC236}">
                <a16:creationId xmlns:a16="http://schemas.microsoft.com/office/drawing/2014/main" id="{787597D7-197E-F443-9069-D43A8F5B75D9}"/>
              </a:ext>
            </a:extLst>
          </p:cNvPr>
          <p:cNvSpPr txBox="1">
            <a:spLocks/>
          </p:cNvSpPr>
          <p:nvPr/>
        </p:nvSpPr>
        <p:spPr>
          <a:xfrm>
            <a:off x="322982" y="304192"/>
            <a:ext cx="11619924" cy="909867"/>
          </a:xfrm>
          <a:prstGeom prst="rect">
            <a:avLst/>
          </a:prstGeom>
        </p:spPr>
        <p:txBody>
          <a:bodyPr/>
          <a:lst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a:lstStyle>
          <a:p>
            <a:r>
              <a:rPr lang="en-US" dirty="0"/>
              <a:t>Pilot Offer</a:t>
            </a:r>
          </a:p>
        </p:txBody>
      </p:sp>
      <p:sp>
        <p:nvSpPr>
          <p:cNvPr id="5" name="TextBox 4">
            <a:extLst>
              <a:ext uri="{FF2B5EF4-FFF2-40B4-BE49-F238E27FC236}">
                <a16:creationId xmlns:a16="http://schemas.microsoft.com/office/drawing/2014/main" id="{8FD46293-0178-9E4C-8ED1-4899848551AC}"/>
              </a:ext>
            </a:extLst>
          </p:cNvPr>
          <p:cNvSpPr txBox="1"/>
          <p:nvPr/>
        </p:nvSpPr>
        <p:spPr>
          <a:xfrm>
            <a:off x="407408" y="1028322"/>
            <a:ext cx="6529388" cy="6093976"/>
          </a:xfrm>
          <a:prstGeom prst="rect">
            <a:avLst/>
          </a:prstGeom>
          <a:noFill/>
        </p:spPr>
        <p:txBody>
          <a:bodyPr wrap="square" rtlCol="0">
            <a:spAutoFit/>
          </a:bodyPr>
          <a:lstStyle/>
          <a:p>
            <a:r>
              <a:rPr lang="en-US" sz="2400" b="1" dirty="0"/>
              <a:t>See a conversational bot interacting with real data from your enterprise systems.</a:t>
            </a:r>
            <a:endParaRPr lang="en-US" b="1" dirty="0"/>
          </a:p>
          <a:p>
            <a:endParaRPr lang="en-US" b="1" dirty="0"/>
          </a:p>
          <a:p>
            <a:endParaRPr lang="en-US" b="1" dirty="0"/>
          </a:p>
          <a:p>
            <a:r>
              <a:rPr lang="en-US" dirty="0"/>
              <a:t>Two to three week discovery and proof of concept</a:t>
            </a:r>
          </a:p>
          <a:p>
            <a:endParaRPr lang="en-US" dirty="0"/>
          </a:p>
          <a:p>
            <a:r>
              <a:rPr lang="en-US" u="sng" dirty="0"/>
              <a:t>Insight will:</a:t>
            </a:r>
          </a:p>
          <a:p>
            <a:endParaRPr lang="en-US" dirty="0"/>
          </a:p>
          <a:p>
            <a:pPr marL="285750" indent="-285750">
              <a:buFont typeface="Arial" panose="020B0604020202020204" pitchFamily="34" charset="0"/>
              <a:buChar char="•"/>
            </a:pPr>
            <a:r>
              <a:rPr lang="en-US" dirty="0"/>
              <a:t>Work with your business team to determine a use case most likely to succeed in the allotted time period.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Design a conversation flow.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 an intelligent bot in a POC scenario.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Demonstrate the functionality to stakeholders.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 a plan to move from POC to production. </a:t>
            </a:r>
          </a:p>
          <a:p>
            <a:endParaRPr lang="en-US" dirty="0"/>
          </a:p>
          <a:p>
            <a:endParaRPr lang="en-US" dirty="0"/>
          </a:p>
          <a:p>
            <a:endParaRPr lang="en-US" dirty="0"/>
          </a:p>
        </p:txBody>
      </p:sp>
    </p:spTree>
    <p:extLst>
      <p:ext uri="{BB962C8B-B14F-4D97-AF65-F5344CB8AC3E}">
        <p14:creationId xmlns:p14="http://schemas.microsoft.com/office/powerpoint/2010/main" val="28667582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10752</TotalTime>
  <Words>6478</Words>
  <Application>Microsoft Macintosh PowerPoint</Application>
  <PresentationFormat>Widescreen</PresentationFormat>
  <Paragraphs>999</Paragraphs>
  <Slides>58</Slides>
  <Notes>47</Notes>
  <HiddenSlides>1</HiddenSlides>
  <MMClips>2</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58</vt:i4>
      </vt:variant>
    </vt:vector>
  </HeadingPairs>
  <TitlesOfParts>
    <vt:vector size="87" baseType="lpstr">
      <vt:lpstr>Arial</vt:lpstr>
      <vt:lpstr>Calibri</vt:lpstr>
      <vt:lpstr>Calibri Light</vt:lpstr>
      <vt:lpstr>Consolas</vt:lpstr>
      <vt:lpstr>Klinic Slab Book</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PowerPoint Presentation</vt:lpstr>
      <vt:lpstr>Global Azure Bootcamp - Raleigh </vt:lpstr>
      <vt:lpstr>Agenda</vt:lpstr>
      <vt:lpstr>PowerPoint Presentation</vt:lpstr>
      <vt:lpstr>Pillars of Digital Innovation</vt:lpstr>
      <vt:lpstr>Awards </vt:lpstr>
      <vt:lpstr>What is a Conversational Agent</vt:lpstr>
      <vt:lpstr>PowerPoint Presentation</vt:lpstr>
      <vt:lpstr>PowerPoint Presentation</vt:lpstr>
      <vt:lpstr>Why Now?</vt:lpstr>
      <vt:lpstr>Why Should You Care?</vt:lpstr>
      <vt:lpstr>BREADTH Microsoft AI Platform: Azure + AI</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Natural Language Understanding (NLU) Engine</vt:lpstr>
      <vt:lpstr>Design Domains and Intents</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Best Practices</vt:lpstr>
      <vt:lpstr>PowerPoint Presentation</vt:lpstr>
      <vt:lpstr>https://InsightDI.github.io/biad/  9:45-11AM (take breaks as needed)  Tip: go slow, read carefully, don’t skip steps     </vt:lpstr>
      <vt:lpstr>Azure Search</vt:lpstr>
      <vt:lpstr>PowerPoint Presentation</vt:lpstr>
      <vt:lpstr>Typical workflow</vt:lpstr>
      <vt:lpstr>https://insightdi.github.io/biad/  11AM-12PM (take breaks as needed) Tip: go slow, read carefully, don’t skip steps     </vt:lpstr>
      <vt:lpstr>Creating Intelligent Bots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Conversational mechanisms</vt:lpstr>
      <vt:lpstr>Customer Story</vt:lpstr>
      <vt:lpstr>Personal Financial Assistant</vt:lpstr>
      <vt:lpstr>https://InsightDI.github.io/biad/  1-3PM (take breaks as needed) Tip: go slow, read carefully, don’t skip steps   TIP: Make sure you create EchoBot NOT BasicBot in Portal  </vt:lpstr>
      <vt:lpstr>https://InsightDI.github.io/biad/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21</cp:revision>
  <dcterms:created xsi:type="dcterms:W3CDTF">2018-11-27T23:27:12Z</dcterms:created>
  <dcterms:modified xsi:type="dcterms:W3CDTF">2019-04-26T17:13:14Z</dcterms:modified>
</cp:coreProperties>
</file>